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305" r:id="rId3"/>
    <p:sldId id="257" r:id="rId4"/>
    <p:sldId id="267" r:id="rId5"/>
    <p:sldId id="265" r:id="rId6"/>
    <p:sldId id="258" r:id="rId7"/>
    <p:sldId id="264" r:id="rId8"/>
    <p:sldId id="261" r:id="rId9"/>
    <p:sldId id="268" r:id="rId10"/>
    <p:sldId id="271" r:id="rId11"/>
    <p:sldId id="272" r:id="rId12"/>
    <p:sldId id="273" r:id="rId13"/>
    <p:sldId id="274" r:id="rId14"/>
    <p:sldId id="262" r:id="rId15"/>
    <p:sldId id="276" r:id="rId16"/>
    <p:sldId id="279" r:id="rId17"/>
    <p:sldId id="280" r:id="rId18"/>
    <p:sldId id="277" r:id="rId19"/>
    <p:sldId id="278" r:id="rId20"/>
    <p:sldId id="281" r:id="rId21"/>
    <p:sldId id="282" r:id="rId22"/>
    <p:sldId id="283" r:id="rId23"/>
    <p:sldId id="286" r:id="rId24"/>
    <p:sldId id="287" r:id="rId25"/>
    <p:sldId id="284" r:id="rId26"/>
    <p:sldId id="285" r:id="rId27"/>
    <p:sldId id="288" r:id="rId28"/>
    <p:sldId id="289" r:id="rId29"/>
    <p:sldId id="290" r:id="rId30"/>
    <p:sldId id="293" r:id="rId31"/>
    <p:sldId id="294" r:id="rId32"/>
    <p:sldId id="295" r:id="rId33"/>
    <p:sldId id="296" r:id="rId34"/>
    <p:sldId id="292" r:id="rId35"/>
    <p:sldId id="291" r:id="rId36"/>
    <p:sldId id="297" r:id="rId37"/>
    <p:sldId id="298" r:id="rId38"/>
    <p:sldId id="300" r:id="rId39"/>
    <p:sldId id="263" r:id="rId40"/>
    <p:sldId id="301" r:id="rId41"/>
    <p:sldId id="306" r:id="rId42"/>
    <p:sldId id="307" r:id="rId43"/>
    <p:sldId id="303" r:id="rId44"/>
    <p:sldId id="304" r:id="rId45"/>
    <p:sldId id="302" r:id="rId46"/>
    <p:sldId id="308" r:id="rId47"/>
    <p:sldId id="309" r:id="rId48"/>
    <p:sldId id="313" r:id="rId49"/>
    <p:sldId id="315" r:id="rId50"/>
    <p:sldId id="316" r:id="rId51"/>
    <p:sldId id="314" r:id="rId52"/>
    <p:sldId id="317" r:id="rId53"/>
    <p:sldId id="26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A96A"/>
    <a:srgbClr val="7F7F7F"/>
    <a:srgbClr val="FF0000"/>
    <a:srgbClr val="700E2A"/>
    <a:srgbClr val="4F1318"/>
    <a:srgbClr val="C991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48CC1D-43B2-4E33-A67F-3118A3B40D33}" v="4" dt="2025-09-24T16:57:13.219"/>
    <p1510:client id="{C911D8AE-3B4C-45A1-9A2A-5D19A3782491}" v="6" dt="2025-09-24T08:48:45.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5742" autoAdjust="0"/>
  </p:normalViewPr>
  <p:slideViewPr>
    <p:cSldViewPr snapToGrid="0">
      <p:cViewPr varScale="1">
        <p:scale>
          <a:sx n="74" d="100"/>
          <a:sy n="74" d="100"/>
        </p:scale>
        <p:origin x="955"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1EE4C8-F5D1-4C9E-80FE-E91777D1D540}" type="datetimeFigureOut">
              <a:rPr lang="en-GB" smtClean="0"/>
              <a:t>15/10/2025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8B243-63A8-4A94-A303-3FA514A4CF45}" type="slidenum">
              <a:rPr lang="en-GB" smtClean="0"/>
              <a:t>‹#›</a:t>
            </a:fld>
            <a:endParaRPr lang="en-GB" dirty="0"/>
          </a:p>
        </p:txBody>
      </p:sp>
    </p:spTree>
    <p:extLst>
      <p:ext uri="{BB962C8B-B14F-4D97-AF65-F5344CB8AC3E}">
        <p14:creationId xmlns:p14="http://schemas.microsoft.com/office/powerpoint/2010/main" val="419052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hybridcoe.fi/wp-content/uploads/2021/02/conceptual_framework-reference-version-shortened-good_cover_-_publication_office.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Turi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hybridcoe.fi/wp-content/uploads/2021/02/conceptual_framework-reference-version-shortened-good_cover_-_publication_office.pdf"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wikipedia.org/wiki/North_German_Plai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hybridcoe.fi/wp-content/uploads/2021/02/conceptual_framework-reference-version-shortened-good_cover_-_publication_office.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E8B243-63A8-4A94-A303-3FA514A4CF45}" type="slidenum">
              <a:rPr lang="en-GB" smtClean="0"/>
              <a:t>1</a:t>
            </a:fld>
            <a:endParaRPr lang="en-GB" dirty="0"/>
          </a:p>
        </p:txBody>
      </p:sp>
    </p:spTree>
    <p:extLst>
      <p:ext uri="{BB962C8B-B14F-4D97-AF65-F5344CB8AC3E}">
        <p14:creationId xmlns:p14="http://schemas.microsoft.com/office/powerpoint/2010/main" val="294909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E71F-AC32-E672-4EF4-1FC474BCDD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FD3E8-0611-56B3-7411-F30847A2C2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64109-A145-8FE8-6267-90A157B14608}"/>
              </a:ext>
            </a:extLst>
          </p:cNvPr>
          <p:cNvSpPr>
            <a:spLocks noGrp="1"/>
          </p:cNvSpPr>
          <p:nvPr>
            <p:ph type="body" idx="1"/>
          </p:nvPr>
        </p:nvSpPr>
        <p:spPr/>
        <p:txBody>
          <a:bodyPr/>
          <a:lstStyle/>
          <a:p>
            <a:r>
              <a:rPr lang="en-US" dirty="0"/>
              <a:t>These two more refer to things that can be good practice when preforming further strikes but are still loosely connected with priming.</a:t>
            </a:r>
          </a:p>
          <a:p>
            <a:endParaRPr lang="en-US" dirty="0"/>
          </a:p>
          <a:p>
            <a:r>
              <a:rPr lang="en-US" dirty="0"/>
              <a:t>Attribute deception can be a highly advantageous way of firstly hiding where an attack really came from as well as spreading distrust and tension between different countries and the target.</a:t>
            </a:r>
          </a:p>
          <a:p>
            <a:r>
              <a:rPr lang="en-US" dirty="0"/>
              <a:t>Sometimes it is used to pretend that an influence campaign is coming from the target country . This is done by filtering traffic through compromised systems in neutral or 3</a:t>
            </a:r>
            <a:r>
              <a:rPr lang="en-US" baseline="30000" dirty="0"/>
              <a:t>rd</a:t>
            </a:r>
            <a:r>
              <a:rPr lang="en-US" dirty="0"/>
              <a:t> party countries usually. </a:t>
            </a:r>
            <a:br>
              <a:rPr lang="en-US" dirty="0"/>
            </a:br>
            <a:r>
              <a:rPr lang="en-US" dirty="0"/>
              <a:t>Another advantage of this is it will take longer for the target to pinpoint where the attack is coming from, which will give time for narratives / misinformation to spread.</a:t>
            </a:r>
          </a:p>
          <a:p>
            <a:r>
              <a:rPr lang="en-US" dirty="0"/>
              <a:t>If a different country is used for this it can make them look guilty in the eyes of the target and maybe ignite conflict between countries.</a:t>
            </a:r>
            <a:br>
              <a:rPr lang="en-US" dirty="0"/>
            </a:br>
            <a:r>
              <a:rPr lang="en-US" dirty="0"/>
              <a:t>This can be considered </a:t>
            </a:r>
            <a:r>
              <a:rPr lang="en-US" dirty="0" err="1"/>
              <a:t>antiforensic</a:t>
            </a:r>
            <a:r>
              <a:rPr lang="en-US" dirty="0"/>
              <a:t> action and makes it very hard for the target to retaliate in any way because they will struggle to find the original source.</a:t>
            </a:r>
          </a:p>
          <a:p>
            <a:endParaRPr lang="en-US" dirty="0"/>
          </a:p>
          <a:p>
            <a:endParaRPr lang="en-US" dirty="0"/>
          </a:p>
          <a:p>
            <a:r>
              <a:rPr lang="en-US" dirty="0"/>
              <a:t>More just good practice to communicate important information or instructions to botnets through hidden information transfer methods like </a:t>
            </a:r>
            <a:r>
              <a:rPr lang="en-US" dirty="0" err="1"/>
              <a:t>stenganography</a:t>
            </a:r>
            <a:r>
              <a:rPr lang="en-US" dirty="0"/>
              <a:t>.  This allows for communication that doesn’t look like c2 traffic </a:t>
            </a:r>
          </a:p>
          <a:p>
            <a:endParaRPr lang="en-US" dirty="0"/>
          </a:p>
          <a:p>
            <a:endParaRPr lang="en-US" dirty="0"/>
          </a:p>
        </p:txBody>
      </p:sp>
      <p:sp>
        <p:nvSpPr>
          <p:cNvPr id="4" name="Slide Number Placeholder 3">
            <a:extLst>
              <a:ext uri="{FF2B5EF4-FFF2-40B4-BE49-F238E27FC236}">
                <a16:creationId xmlns:a16="http://schemas.microsoft.com/office/drawing/2014/main" id="{57752A68-EE94-C512-2B4E-64B0784BDD54}"/>
              </a:ext>
            </a:extLst>
          </p:cNvPr>
          <p:cNvSpPr>
            <a:spLocks noGrp="1"/>
          </p:cNvSpPr>
          <p:nvPr>
            <p:ph type="sldNum" sz="quarter" idx="5"/>
          </p:nvPr>
        </p:nvSpPr>
        <p:spPr/>
        <p:txBody>
          <a:bodyPr/>
          <a:lstStyle/>
          <a:p>
            <a:fld id="{62E8B243-63A8-4A94-A303-3FA514A4CF45}" type="slidenum">
              <a:rPr lang="en-GB" smtClean="0"/>
              <a:t>13</a:t>
            </a:fld>
            <a:endParaRPr lang="en-GB"/>
          </a:p>
        </p:txBody>
      </p:sp>
    </p:spTree>
    <p:extLst>
      <p:ext uri="{BB962C8B-B14F-4D97-AF65-F5344CB8AC3E}">
        <p14:creationId xmlns:p14="http://schemas.microsoft.com/office/powerpoint/2010/main" val="285478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DC410-F135-1601-7815-EFC0575F7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7956C-317F-5A37-2B08-1DAA24FB8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4105FB-6959-84A7-E6F6-7FBCB4F9B004}"/>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Conducting aggressive and visible attacks—including against critical infrastructure—with the aim of </a:t>
            </a:r>
            <a:r>
              <a:rPr lang="en-US" sz="1200" b="0" i="0" u="sng" kern="1200" dirty="0">
                <a:solidFill>
                  <a:schemeClr val="tx1"/>
                </a:solidFill>
                <a:effectLst/>
                <a:latin typeface="+mn-lt"/>
                <a:ea typeface="+mn-ea"/>
                <a:cs typeface="+mn-cs"/>
                <a:hlinkClick r:id="rId3"/>
              </a:rPr>
              <a:t>polarizing, demoralizing, and/or fragmenting</a:t>
            </a:r>
            <a:r>
              <a:rPr lang="en-US" sz="1200" b="0" i="0" kern="1200" dirty="0">
                <a:solidFill>
                  <a:schemeClr val="tx1"/>
                </a:solidFill>
                <a:effectLst/>
                <a:latin typeface="+mn-lt"/>
                <a:ea typeface="+mn-ea"/>
                <a:cs typeface="+mn-cs"/>
              </a:rPr>
              <a:t> the targeted organization and its constituents.</a:t>
            </a:r>
            <a:endParaRPr lang="en-GB" dirty="0"/>
          </a:p>
        </p:txBody>
      </p:sp>
      <p:sp>
        <p:nvSpPr>
          <p:cNvPr id="4" name="Slide Number Placeholder 3">
            <a:extLst>
              <a:ext uri="{FF2B5EF4-FFF2-40B4-BE49-F238E27FC236}">
                <a16:creationId xmlns:a16="http://schemas.microsoft.com/office/drawing/2014/main" id="{7FAAC74B-BC6F-6B7E-AAF6-F024BFC6B3D8}"/>
              </a:ext>
            </a:extLst>
          </p:cNvPr>
          <p:cNvSpPr>
            <a:spLocks noGrp="1"/>
          </p:cNvSpPr>
          <p:nvPr>
            <p:ph type="sldNum" sz="quarter" idx="5"/>
          </p:nvPr>
        </p:nvSpPr>
        <p:spPr/>
        <p:txBody>
          <a:bodyPr/>
          <a:lstStyle/>
          <a:p>
            <a:fld id="{62E8B243-63A8-4A94-A303-3FA514A4CF45}" type="slidenum">
              <a:rPr lang="en-GB" smtClean="0"/>
              <a:t>14</a:t>
            </a:fld>
            <a:endParaRPr lang="en-GB"/>
          </a:p>
        </p:txBody>
      </p:sp>
    </p:spTree>
    <p:extLst>
      <p:ext uri="{BB962C8B-B14F-4D97-AF65-F5344CB8AC3E}">
        <p14:creationId xmlns:p14="http://schemas.microsoft.com/office/powerpoint/2010/main" val="1704022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critical infrastructure attacks the usual targeted systems are power grids, transport systems and water control.</a:t>
            </a:r>
          </a:p>
          <a:p>
            <a:r>
              <a:rPr lang="en-US" dirty="0"/>
              <a:t>This is due to all of these being a very high impact thing to suddenly stop working or to suddenly loose control of.</a:t>
            </a:r>
          </a:p>
          <a:p>
            <a:r>
              <a:rPr lang="en-US" dirty="0"/>
              <a:t>Living without these systems is difficult and it is of vital importance for them to be restored.</a:t>
            </a:r>
          </a:p>
          <a:p>
            <a:r>
              <a:rPr lang="en-US" dirty="0"/>
              <a:t>A lack of these will cause panic and uproar from a civilian population – they will lose faith in the government.</a:t>
            </a:r>
          </a:p>
          <a:p>
            <a:r>
              <a:rPr lang="en-US" dirty="0"/>
              <a:t>This can lead to more tension and possibly even a attempts to overthrow the governments by civilian activists.</a:t>
            </a:r>
            <a:endParaRPr lang="en-GB" dirty="0"/>
          </a:p>
        </p:txBody>
      </p:sp>
      <p:sp>
        <p:nvSpPr>
          <p:cNvPr id="4" name="Slide Number Placeholder 3"/>
          <p:cNvSpPr>
            <a:spLocks noGrp="1"/>
          </p:cNvSpPr>
          <p:nvPr>
            <p:ph type="sldNum" sz="quarter" idx="5"/>
          </p:nvPr>
        </p:nvSpPr>
        <p:spPr/>
        <p:txBody>
          <a:bodyPr/>
          <a:lstStyle/>
          <a:p>
            <a:fld id="{62E8B243-63A8-4A94-A303-3FA514A4CF45}" type="slidenum">
              <a:rPr lang="en-GB" smtClean="0"/>
              <a:t>15</a:t>
            </a:fld>
            <a:endParaRPr lang="en-GB" dirty="0"/>
          </a:p>
        </p:txBody>
      </p:sp>
    </p:spTree>
    <p:extLst>
      <p:ext uri="{BB962C8B-B14F-4D97-AF65-F5344CB8AC3E}">
        <p14:creationId xmlns:p14="http://schemas.microsoft.com/office/powerpoint/2010/main" val="97703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EA365-2ADD-B6CE-06BC-CAAAC63A6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07B8D-DECD-6EC4-36AB-DC742C87F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4C9CF-4D01-4DB8-1B39-7702EAF6C511}"/>
              </a:ext>
            </a:extLst>
          </p:cNvPr>
          <p:cNvSpPr>
            <a:spLocks noGrp="1"/>
          </p:cNvSpPr>
          <p:nvPr>
            <p:ph type="body" idx="1"/>
          </p:nvPr>
        </p:nvSpPr>
        <p:spPr/>
        <p:txBody>
          <a:bodyPr/>
          <a:lstStyle/>
          <a:p>
            <a:r>
              <a:rPr lang="en-GB" dirty="0"/>
              <a:t>ICS  - industrial control system</a:t>
            </a:r>
          </a:p>
          <a:p>
            <a:r>
              <a:rPr lang="en-GB" dirty="0"/>
              <a:t>SCADA  - </a:t>
            </a:r>
            <a:r>
              <a:rPr lang="en-US" sz="1200" b="0" i="0" kern="1200" dirty="0">
                <a:solidFill>
                  <a:schemeClr val="tx1"/>
                </a:solidFill>
                <a:effectLst/>
                <a:latin typeface="+mn-lt"/>
                <a:ea typeface="+mn-ea"/>
                <a:cs typeface="+mn-cs"/>
              </a:rPr>
              <a:t>Supervisory Control and Data Acquisition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easiest thing to hack is always the human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worth mentioning these are usually very vulnerable to dos attacks as well </a:t>
            </a:r>
          </a:p>
          <a:p>
            <a:endParaRPr lang="en-US" sz="1200" b="0" i="0" kern="1200" dirty="0">
              <a:solidFill>
                <a:schemeClr val="tx1"/>
              </a:solidFill>
              <a:effectLst/>
              <a:latin typeface="+mn-lt"/>
              <a:ea typeface="+mn-ea"/>
              <a:cs typeface="+mn-cs"/>
            </a:endParaRPr>
          </a:p>
          <a:p>
            <a:endParaRPr lang="en-GB" dirty="0"/>
          </a:p>
        </p:txBody>
      </p:sp>
      <p:sp>
        <p:nvSpPr>
          <p:cNvPr id="4" name="Slide Number Placeholder 3">
            <a:extLst>
              <a:ext uri="{FF2B5EF4-FFF2-40B4-BE49-F238E27FC236}">
                <a16:creationId xmlns:a16="http://schemas.microsoft.com/office/drawing/2014/main" id="{F82ABE91-6FD0-17B0-B531-83F92E590F8C}"/>
              </a:ext>
            </a:extLst>
          </p:cNvPr>
          <p:cNvSpPr>
            <a:spLocks noGrp="1"/>
          </p:cNvSpPr>
          <p:nvPr>
            <p:ph type="sldNum" sz="quarter" idx="5"/>
          </p:nvPr>
        </p:nvSpPr>
        <p:spPr/>
        <p:txBody>
          <a:bodyPr/>
          <a:lstStyle/>
          <a:p>
            <a:fld id="{62E8B243-63A8-4A94-A303-3FA514A4CF45}" type="slidenum">
              <a:rPr lang="en-GB" smtClean="0"/>
              <a:t>16</a:t>
            </a:fld>
            <a:endParaRPr lang="en-GB" dirty="0"/>
          </a:p>
        </p:txBody>
      </p:sp>
    </p:spTree>
    <p:extLst>
      <p:ext uri="{BB962C8B-B14F-4D97-AF65-F5344CB8AC3E}">
        <p14:creationId xmlns:p14="http://schemas.microsoft.com/office/powerpoint/2010/main" val="2547075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E7B2-3C53-9FE0-59FD-E37710928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B2153-91FC-9D2D-3305-A31189A63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C54B28-BBE7-ADD8-8FFB-7EA1C06CFE0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030AE2-79AB-059F-C2C4-E78B95A0BC2F}"/>
              </a:ext>
            </a:extLst>
          </p:cNvPr>
          <p:cNvSpPr>
            <a:spLocks noGrp="1"/>
          </p:cNvSpPr>
          <p:nvPr>
            <p:ph type="sldNum" sz="quarter" idx="5"/>
          </p:nvPr>
        </p:nvSpPr>
        <p:spPr/>
        <p:txBody>
          <a:bodyPr/>
          <a:lstStyle/>
          <a:p>
            <a:fld id="{62E8B243-63A8-4A94-A303-3FA514A4CF45}" type="slidenum">
              <a:rPr lang="en-GB" smtClean="0"/>
              <a:t>17</a:t>
            </a:fld>
            <a:endParaRPr lang="en-GB" dirty="0"/>
          </a:p>
        </p:txBody>
      </p:sp>
    </p:spTree>
    <p:extLst>
      <p:ext uri="{BB962C8B-B14F-4D97-AF65-F5344CB8AC3E}">
        <p14:creationId xmlns:p14="http://schemas.microsoft.com/office/powerpoint/2010/main" val="358244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Indestroyer</a:t>
            </a:r>
            <a:r>
              <a:rPr lang="en-GB" dirty="0"/>
              <a:t> (also known as </a:t>
            </a:r>
            <a:r>
              <a:rPr lang="en-GB" dirty="0" err="1"/>
              <a:t>crashOverride</a:t>
            </a:r>
            <a:r>
              <a:rPr lang="en-GB" dirty="0"/>
              <a:t>) was a malware framework used on the 17</a:t>
            </a:r>
            <a:r>
              <a:rPr lang="en-GB" baseline="30000" dirty="0"/>
              <a:t>th</a:t>
            </a:r>
            <a:r>
              <a:rPr lang="en-GB" dirty="0"/>
              <a:t> of December 2016.</a:t>
            </a:r>
          </a:p>
          <a:p>
            <a:r>
              <a:rPr lang="en-GB" dirty="0"/>
              <a:t>The first  (known) malware ever to specifically target electricity grinds </a:t>
            </a:r>
          </a:p>
          <a:p>
            <a:r>
              <a:rPr lang="en-GB" dirty="0"/>
              <a:t>Successfully cut power to 1/5 of </a:t>
            </a:r>
            <a:r>
              <a:rPr lang="en-GB" dirty="0" err="1"/>
              <a:t>kyiv</a:t>
            </a:r>
            <a:r>
              <a:rPr lang="en-GB" dirty="0"/>
              <a:t> </a:t>
            </a:r>
          </a:p>
          <a:p>
            <a:r>
              <a:rPr lang="en-GB" dirty="0"/>
              <a:t>Modular malware with 4 main parts</a:t>
            </a:r>
          </a:p>
          <a:p>
            <a:r>
              <a:rPr lang="en-GB" dirty="0"/>
              <a:t>Main backdoor – controls other components, connects back to the c2 </a:t>
            </a:r>
          </a:p>
          <a:p>
            <a:r>
              <a:rPr lang="en-GB" dirty="0"/>
              <a:t>Additional Backdoor – Insurance policy for if the initial backdoor is discovered </a:t>
            </a:r>
          </a:p>
          <a:p>
            <a:r>
              <a:rPr lang="en-GB" dirty="0"/>
              <a:t>Laucher Component – launches the next two components </a:t>
            </a:r>
          </a:p>
          <a:p>
            <a:r>
              <a:rPr lang="en-GB" dirty="0"/>
              <a:t>Payloads – 4 payloads that target different industrial communication protocols </a:t>
            </a:r>
          </a:p>
          <a:p>
            <a:r>
              <a:rPr lang="en-GB" dirty="0"/>
              <a:t>Wiper component – erases system critical registry keys and overwrites files making the system unbootable – makes recovery more difficult</a:t>
            </a:r>
          </a:p>
          <a:p>
            <a:r>
              <a:rPr lang="en-GB" dirty="0"/>
              <a:t>This attack has been attributed to Sandworm Apt (Russian state sponsored threat actor)</a:t>
            </a:r>
          </a:p>
          <a:p>
            <a:endParaRPr lang="en-GB" dirty="0"/>
          </a:p>
          <a:p>
            <a:r>
              <a:rPr lang="en-GB" dirty="0" err="1"/>
              <a:t>Titron</a:t>
            </a:r>
            <a:r>
              <a:rPr lang="en-GB" dirty="0"/>
              <a:t> targeted the oil refineries SIS (Safety Instrumented systems) which are in place to stop malfunctions that could lead to disaster.</a:t>
            </a:r>
          </a:p>
          <a:p>
            <a:r>
              <a:rPr lang="en-GB" dirty="0"/>
              <a:t>Luckily another safety system noticed a code change in the code of the </a:t>
            </a:r>
            <a:r>
              <a:rPr lang="en-GB" dirty="0" err="1"/>
              <a:t>ticonex</a:t>
            </a:r>
            <a:r>
              <a:rPr lang="en-GB" dirty="0"/>
              <a:t> system and shut that shit down</a:t>
            </a:r>
          </a:p>
          <a:p>
            <a:r>
              <a:rPr lang="en-GB" dirty="0" err="1"/>
              <a:t>Titron</a:t>
            </a:r>
            <a:r>
              <a:rPr lang="en-GB" dirty="0"/>
              <a:t> very luckily didn’t cause any major damage as it was very possible that the attackers plans could have involved taking over the plant which without these safety features, no good</a:t>
            </a:r>
          </a:p>
          <a:p>
            <a:r>
              <a:rPr lang="en-GB" dirty="0"/>
              <a:t>Apart from an </a:t>
            </a:r>
            <a:r>
              <a:rPr lang="en-GB" dirty="0" err="1"/>
              <a:t>ip</a:t>
            </a:r>
            <a:r>
              <a:rPr lang="en-GB" dirty="0"/>
              <a:t> leading to the </a:t>
            </a:r>
            <a:r>
              <a:rPr lang="en-US" sz="1200" b="0" i="0" kern="1200" dirty="0">
                <a:solidFill>
                  <a:schemeClr val="tx1"/>
                </a:solidFill>
                <a:effectLst/>
                <a:latin typeface="+mn-lt"/>
                <a:ea typeface="+mn-ea"/>
                <a:cs typeface="+mn-cs"/>
              </a:rPr>
              <a:t>Central Scientific Research Institute of Chemistry and Mechanics at Moscow no concrete evidence found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Way more well known</a:t>
            </a:r>
          </a:p>
          <a:p>
            <a:r>
              <a:rPr lang="en-US" sz="1200" b="0" i="0" kern="1200" dirty="0">
                <a:solidFill>
                  <a:schemeClr val="tx1"/>
                </a:solidFill>
                <a:effectLst/>
                <a:latin typeface="+mn-lt"/>
                <a:ea typeface="+mn-ea"/>
                <a:cs typeface="+mn-cs"/>
              </a:rPr>
              <a:t>Malicious worm targeting Scada systems specifically PLC’S (programmable logic controllers) used in gas centrifuges for separating nuclear material</a:t>
            </a:r>
          </a:p>
          <a:p>
            <a:r>
              <a:rPr lang="en-US" sz="1200" b="0" i="0" kern="1200" dirty="0">
                <a:solidFill>
                  <a:schemeClr val="tx1"/>
                </a:solidFill>
                <a:effectLst/>
                <a:latin typeface="+mn-lt"/>
                <a:ea typeface="+mn-ea"/>
                <a:cs typeface="+mn-cs"/>
              </a:rPr>
              <a:t>Stuxnet used 4 zero days to take over and cause these centrifuges to go so fast they tore themselves apart..</a:t>
            </a:r>
          </a:p>
          <a:p>
            <a:r>
              <a:rPr lang="en-US" sz="1200" b="0" i="0" kern="1200" dirty="0">
                <a:solidFill>
                  <a:schemeClr val="tx1"/>
                </a:solidFill>
                <a:effectLst/>
                <a:latin typeface="+mn-lt"/>
                <a:ea typeface="+mn-ea"/>
                <a:cs typeface="+mn-cs"/>
              </a:rPr>
              <a:t>3 Modules</a:t>
            </a:r>
          </a:p>
          <a:p>
            <a:r>
              <a:rPr lang="en-US" sz="1200" b="0" i="0" kern="1200" dirty="0">
                <a:solidFill>
                  <a:schemeClr val="tx1"/>
                </a:solidFill>
                <a:effectLst/>
                <a:latin typeface="+mn-lt"/>
                <a:ea typeface="+mn-ea"/>
                <a:cs typeface="+mn-cs"/>
              </a:rPr>
              <a:t>A worm that executes the main payload</a:t>
            </a:r>
          </a:p>
          <a:p>
            <a:r>
              <a:rPr lang="en-GB" dirty="0"/>
              <a:t>A link file that executes the propagated worms</a:t>
            </a:r>
          </a:p>
          <a:p>
            <a:r>
              <a:rPr lang="en-GB" dirty="0"/>
              <a:t>A rootkit to hide malicious files preventing discovery</a:t>
            </a:r>
          </a:p>
          <a:p>
            <a:r>
              <a:rPr lang="en-GB" dirty="0"/>
              <a:t>Deployed by </a:t>
            </a:r>
            <a:r>
              <a:rPr lang="en-GB" dirty="0" err="1"/>
              <a:t>usb</a:t>
            </a:r>
            <a:r>
              <a:rPr lang="en-GB" dirty="0"/>
              <a:t> usually, looks for the software in control of the </a:t>
            </a:r>
            <a:r>
              <a:rPr lang="en-GB" dirty="0" err="1"/>
              <a:t>plcs</a:t>
            </a:r>
            <a:endParaRPr lang="en-GB" dirty="0"/>
          </a:p>
          <a:p>
            <a:r>
              <a:rPr lang="en-GB" dirty="0"/>
              <a:t>No official statements made but the consensus is that Stuxnet is a collaborations between US and </a:t>
            </a:r>
            <a:r>
              <a:rPr lang="en-GB" dirty="0" err="1"/>
              <a:t>israel</a:t>
            </a:r>
            <a:r>
              <a:rPr lang="en-GB" dirty="0"/>
              <a:t> </a:t>
            </a:r>
          </a:p>
        </p:txBody>
      </p:sp>
      <p:sp>
        <p:nvSpPr>
          <p:cNvPr id="4" name="Slide Number Placeholder 3"/>
          <p:cNvSpPr>
            <a:spLocks noGrp="1"/>
          </p:cNvSpPr>
          <p:nvPr>
            <p:ph type="sldNum" sz="quarter" idx="5"/>
          </p:nvPr>
        </p:nvSpPr>
        <p:spPr/>
        <p:txBody>
          <a:bodyPr/>
          <a:lstStyle/>
          <a:p>
            <a:fld id="{62E8B243-63A8-4A94-A303-3FA514A4CF45}" type="slidenum">
              <a:rPr lang="en-GB" smtClean="0"/>
              <a:t>19</a:t>
            </a:fld>
            <a:endParaRPr lang="en-GB" dirty="0"/>
          </a:p>
        </p:txBody>
      </p:sp>
    </p:spTree>
    <p:extLst>
      <p:ext uri="{BB962C8B-B14F-4D97-AF65-F5344CB8AC3E}">
        <p14:creationId xmlns:p14="http://schemas.microsoft.com/office/powerpoint/2010/main" val="3906200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87F56-58CD-D0E9-E9AB-0FC3313F6D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0E713-5F20-E94D-3B9B-B53EDFF9C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95956-D0A9-5A37-3DC8-0F6C00D35255}"/>
              </a:ext>
            </a:extLst>
          </p:cNvPr>
          <p:cNvSpPr>
            <a:spLocks noGrp="1"/>
          </p:cNvSpPr>
          <p:nvPr>
            <p:ph type="body" idx="1"/>
          </p:nvPr>
        </p:nvSpPr>
        <p:spPr/>
        <p:txBody>
          <a:bodyPr/>
          <a:lstStyle/>
          <a:p>
            <a:r>
              <a:rPr lang="en-US" dirty="0" err="1"/>
              <a:t>notPetya</a:t>
            </a:r>
            <a:r>
              <a:rPr lang="en-US" dirty="0"/>
              <a:t> was a piece of encrypting malware targeting windows-based systems effectively stopping the system from booting</a:t>
            </a:r>
          </a:p>
          <a:p>
            <a:r>
              <a:rPr lang="en-US" dirty="0"/>
              <a:t>Previously the </a:t>
            </a:r>
            <a:r>
              <a:rPr lang="en-US" dirty="0" err="1"/>
              <a:t>petya</a:t>
            </a:r>
            <a:r>
              <a:rPr lang="en-US" dirty="0"/>
              <a:t> strain would allow for recovery through a ransom, this was not the case with </a:t>
            </a:r>
            <a:r>
              <a:rPr lang="en-US" dirty="0" err="1"/>
              <a:t>notPetya</a:t>
            </a:r>
            <a:r>
              <a:rPr lang="en-US" dirty="0"/>
              <a:t> which acted like wiper</a:t>
            </a:r>
          </a:p>
          <a:p>
            <a:r>
              <a:rPr lang="en-US" dirty="0"/>
              <a:t>80% of infection in Ukraine </a:t>
            </a:r>
          </a:p>
          <a:p>
            <a:r>
              <a:rPr lang="en-US" dirty="0"/>
              <a:t>Attributed to Sandworm group within the Russian </a:t>
            </a:r>
            <a:r>
              <a:rPr lang="en-US" dirty="0" err="1"/>
              <a:t>gru</a:t>
            </a:r>
            <a:r>
              <a:rPr lang="en-US" dirty="0"/>
              <a:t> (intelligence) </a:t>
            </a:r>
          </a:p>
          <a:p>
            <a:r>
              <a:rPr lang="en-US" dirty="0"/>
              <a:t>Propagated using the eternal blue exploit</a:t>
            </a:r>
          </a:p>
          <a:p>
            <a:endParaRPr lang="en-US" dirty="0"/>
          </a:p>
          <a:p>
            <a:endParaRPr lang="en-US" dirty="0"/>
          </a:p>
          <a:p>
            <a:r>
              <a:rPr lang="en-US" dirty="0"/>
              <a:t>Shamoon</a:t>
            </a:r>
            <a:br>
              <a:rPr lang="en-US" dirty="0"/>
            </a:br>
            <a:r>
              <a:rPr lang="en-US" dirty="0"/>
              <a:t>erased and overwrote hard drive date with corrupt image. </a:t>
            </a:r>
          </a:p>
          <a:p>
            <a:r>
              <a:rPr lang="en-US" dirty="0"/>
              <a:t>Used a logic bomb to trigger the wiping payload at 11:08 am local time on Wednesday august 15</a:t>
            </a:r>
          </a:p>
          <a:p>
            <a:r>
              <a:rPr lang="en-US" dirty="0"/>
              <a:t>Attack by </a:t>
            </a:r>
            <a:r>
              <a:rPr lang="en-GB" sz="1200" b="0" i="0" kern="1200" dirty="0">
                <a:solidFill>
                  <a:schemeClr val="tx1"/>
                </a:solidFill>
                <a:effectLst/>
                <a:latin typeface="+mn-lt"/>
                <a:ea typeface="+mn-ea"/>
                <a:cs typeface="+mn-cs"/>
              </a:rPr>
              <a:t>Cutting Sword of Justice</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Hit over 30,000 Saudi Aramco workstations </a:t>
            </a:r>
          </a:p>
          <a:p>
            <a:r>
              <a:rPr lang="en-GB" sz="1200" b="0" i="0" kern="1200" dirty="0">
                <a:solidFill>
                  <a:schemeClr val="tx1"/>
                </a:solidFill>
                <a:effectLst/>
                <a:latin typeface="+mn-lt"/>
                <a:ea typeface="+mn-ea"/>
                <a:cs typeface="+mn-cs"/>
              </a:rPr>
              <a:t>Week to recover </a:t>
            </a:r>
          </a:p>
          <a:p>
            <a:r>
              <a:rPr lang="en-GB" sz="1200" b="0" i="0" kern="1200" dirty="0">
                <a:solidFill>
                  <a:schemeClr val="tx1"/>
                </a:solidFill>
                <a:effectLst/>
                <a:latin typeface="+mn-lt"/>
                <a:ea typeface="+mn-ea"/>
                <a:cs typeface="+mn-cs"/>
              </a:rPr>
              <a:t>Spread over </a:t>
            </a:r>
            <a:r>
              <a:rPr lang="en-GB" sz="1200" b="0" i="0" kern="1200" dirty="0" err="1">
                <a:solidFill>
                  <a:schemeClr val="tx1"/>
                </a:solidFill>
                <a:effectLst/>
                <a:latin typeface="+mn-lt"/>
                <a:ea typeface="+mn-ea"/>
                <a:cs typeface="+mn-cs"/>
              </a:rPr>
              <a:t>lan</a:t>
            </a:r>
            <a:r>
              <a:rPr lang="en-GB" sz="1200" b="0" i="0" kern="1200" dirty="0">
                <a:solidFill>
                  <a:schemeClr val="tx1"/>
                </a:solidFill>
                <a:effectLst/>
                <a:latin typeface="+mn-lt"/>
                <a:ea typeface="+mn-ea"/>
                <a:cs typeface="+mn-cs"/>
              </a:rPr>
              <a:t> by copying itself to network shares and on to other computers </a:t>
            </a:r>
            <a:endParaRPr lang="en-GB" dirty="0"/>
          </a:p>
        </p:txBody>
      </p:sp>
      <p:sp>
        <p:nvSpPr>
          <p:cNvPr id="4" name="Slide Number Placeholder 3">
            <a:extLst>
              <a:ext uri="{FF2B5EF4-FFF2-40B4-BE49-F238E27FC236}">
                <a16:creationId xmlns:a16="http://schemas.microsoft.com/office/drawing/2014/main" id="{A36D2AFE-6476-A1E7-1930-125085FB989F}"/>
              </a:ext>
            </a:extLst>
          </p:cNvPr>
          <p:cNvSpPr>
            <a:spLocks noGrp="1"/>
          </p:cNvSpPr>
          <p:nvPr>
            <p:ph type="sldNum" sz="quarter" idx="5"/>
          </p:nvPr>
        </p:nvSpPr>
        <p:spPr/>
        <p:txBody>
          <a:bodyPr/>
          <a:lstStyle/>
          <a:p>
            <a:fld id="{62E8B243-63A8-4A94-A303-3FA514A4CF45}" type="slidenum">
              <a:rPr lang="en-GB" smtClean="0"/>
              <a:t>20</a:t>
            </a:fld>
            <a:endParaRPr lang="en-GB" dirty="0"/>
          </a:p>
        </p:txBody>
      </p:sp>
    </p:spTree>
    <p:extLst>
      <p:ext uri="{BB962C8B-B14F-4D97-AF65-F5344CB8AC3E}">
        <p14:creationId xmlns:p14="http://schemas.microsoft.com/office/powerpoint/2010/main" val="76155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581FB-5304-5DC8-5F7A-ADA131CF6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FF8D7-042E-12BB-2382-B15906E80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019B8-708E-E5D3-75EB-AFCEA11854E3}"/>
              </a:ext>
            </a:extLst>
          </p:cNvPr>
          <p:cNvSpPr>
            <a:spLocks noGrp="1"/>
          </p:cNvSpPr>
          <p:nvPr>
            <p:ph type="body" idx="1"/>
          </p:nvPr>
        </p:nvSpPr>
        <p:spPr/>
        <p:txBody>
          <a:bodyPr/>
          <a:lstStyle/>
          <a:p>
            <a:r>
              <a:rPr lang="en-GB" dirty="0"/>
              <a:t>Controlling or disrupting the flow of money in a target can be extremely important during or in the lead up to a war effort.</a:t>
            </a:r>
          </a:p>
          <a:p>
            <a:r>
              <a:rPr lang="en-GB" dirty="0"/>
              <a:t>Less money towards a war effort </a:t>
            </a:r>
          </a:p>
          <a:p>
            <a:endParaRPr lang="en-GB" dirty="0"/>
          </a:p>
        </p:txBody>
      </p:sp>
      <p:sp>
        <p:nvSpPr>
          <p:cNvPr id="4" name="Slide Number Placeholder 3">
            <a:extLst>
              <a:ext uri="{FF2B5EF4-FFF2-40B4-BE49-F238E27FC236}">
                <a16:creationId xmlns:a16="http://schemas.microsoft.com/office/drawing/2014/main" id="{BFF16ADC-DA0A-5BF2-8C00-A53C66147316}"/>
              </a:ext>
            </a:extLst>
          </p:cNvPr>
          <p:cNvSpPr>
            <a:spLocks noGrp="1"/>
          </p:cNvSpPr>
          <p:nvPr>
            <p:ph type="sldNum" sz="quarter" idx="5"/>
          </p:nvPr>
        </p:nvSpPr>
        <p:spPr/>
        <p:txBody>
          <a:bodyPr/>
          <a:lstStyle/>
          <a:p>
            <a:fld id="{62E8B243-63A8-4A94-A303-3FA514A4CF45}" type="slidenum">
              <a:rPr lang="en-GB" smtClean="0"/>
              <a:t>21</a:t>
            </a:fld>
            <a:endParaRPr lang="en-GB" dirty="0"/>
          </a:p>
        </p:txBody>
      </p:sp>
    </p:spTree>
    <p:extLst>
      <p:ext uri="{BB962C8B-B14F-4D97-AF65-F5344CB8AC3E}">
        <p14:creationId xmlns:p14="http://schemas.microsoft.com/office/powerpoint/2010/main" val="3345871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78872-8619-15F7-3F9C-BA36E954D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7E023-0D5E-8E41-A754-ADCEB28AB6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D0139-6A91-48EA-08CA-D9C213CA2841}"/>
              </a:ext>
            </a:extLst>
          </p:cNvPr>
          <p:cNvSpPr>
            <a:spLocks noGrp="1"/>
          </p:cNvSpPr>
          <p:nvPr>
            <p:ph type="body" idx="1"/>
          </p:nvPr>
        </p:nvSpPr>
        <p:spPr/>
        <p:txBody>
          <a:bodyPr/>
          <a:lstStyle/>
          <a:p>
            <a:r>
              <a:rPr lang="en-GB" dirty="0"/>
              <a:t>Hitting big companies’ which supplies vital things to live a normal life which could be food, deliveries and energy (fuel etc)</a:t>
            </a:r>
          </a:p>
          <a:p>
            <a:r>
              <a:rPr lang="en-GB" dirty="0"/>
              <a:t>This will affect both governments and civilian populations and cause huge economical dips.</a:t>
            </a:r>
          </a:p>
          <a:p>
            <a:r>
              <a:rPr lang="en-GB" dirty="0"/>
              <a:t>Hits like this would be planned for around high-pressure moments such as holidays, elections and wartime of course </a:t>
            </a:r>
          </a:p>
        </p:txBody>
      </p:sp>
      <p:sp>
        <p:nvSpPr>
          <p:cNvPr id="4" name="Slide Number Placeholder 3">
            <a:extLst>
              <a:ext uri="{FF2B5EF4-FFF2-40B4-BE49-F238E27FC236}">
                <a16:creationId xmlns:a16="http://schemas.microsoft.com/office/drawing/2014/main" id="{8F4C6911-6E5C-9D75-509E-B21BB8714A8F}"/>
              </a:ext>
            </a:extLst>
          </p:cNvPr>
          <p:cNvSpPr>
            <a:spLocks noGrp="1"/>
          </p:cNvSpPr>
          <p:nvPr>
            <p:ph type="sldNum" sz="quarter" idx="5"/>
          </p:nvPr>
        </p:nvSpPr>
        <p:spPr/>
        <p:txBody>
          <a:bodyPr/>
          <a:lstStyle/>
          <a:p>
            <a:fld id="{62E8B243-63A8-4A94-A303-3FA514A4CF45}" type="slidenum">
              <a:rPr lang="en-GB" smtClean="0"/>
              <a:t>22</a:t>
            </a:fld>
            <a:endParaRPr lang="en-GB" dirty="0"/>
          </a:p>
        </p:txBody>
      </p:sp>
    </p:spTree>
    <p:extLst>
      <p:ext uri="{BB962C8B-B14F-4D97-AF65-F5344CB8AC3E}">
        <p14:creationId xmlns:p14="http://schemas.microsoft.com/office/powerpoint/2010/main" val="1374164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6009A-F0C7-A256-1865-F3C4CDE2F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08A9A-1DEF-1EB4-7290-C6C534347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16CF6-FE2D-5C6F-95F0-F3794F288CF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7F0C4E-106F-87C0-D273-EC46FDA241A2}"/>
              </a:ext>
            </a:extLst>
          </p:cNvPr>
          <p:cNvSpPr>
            <a:spLocks noGrp="1"/>
          </p:cNvSpPr>
          <p:nvPr>
            <p:ph type="sldNum" sz="quarter" idx="5"/>
          </p:nvPr>
        </p:nvSpPr>
        <p:spPr/>
        <p:txBody>
          <a:bodyPr/>
          <a:lstStyle/>
          <a:p>
            <a:fld id="{62E8B243-63A8-4A94-A303-3FA514A4CF45}" type="slidenum">
              <a:rPr lang="en-GB" smtClean="0"/>
              <a:t>23</a:t>
            </a:fld>
            <a:endParaRPr lang="en-GB" dirty="0"/>
          </a:p>
        </p:txBody>
      </p:sp>
    </p:spTree>
    <p:extLst>
      <p:ext uri="{BB962C8B-B14F-4D97-AF65-F5344CB8AC3E}">
        <p14:creationId xmlns:p14="http://schemas.microsoft.com/office/powerpoint/2010/main" val="3845545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E8B243-63A8-4A94-A303-3FA514A4CF45}" type="slidenum">
              <a:rPr lang="en-GB" smtClean="0"/>
              <a:t>3</a:t>
            </a:fld>
            <a:endParaRPr lang="en-GB" dirty="0"/>
          </a:p>
        </p:txBody>
      </p:sp>
    </p:spTree>
    <p:extLst>
      <p:ext uri="{BB962C8B-B14F-4D97-AF65-F5344CB8AC3E}">
        <p14:creationId xmlns:p14="http://schemas.microsoft.com/office/powerpoint/2010/main" val="1498506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E8B243-63A8-4A94-A303-3FA514A4CF45}" type="slidenum">
              <a:rPr lang="en-GB" smtClean="0"/>
              <a:t>24</a:t>
            </a:fld>
            <a:endParaRPr lang="en-GB" dirty="0"/>
          </a:p>
        </p:txBody>
      </p:sp>
    </p:spTree>
    <p:extLst>
      <p:ext uri="{BB962C8B-B14F-4D97-AF65-F5344CB8AC3E}">
        <p14:creationId xmlns:p14="http://schemas.microsoft.com/office/powerpoint/2010/main" val="2571009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May 30, 2021, The Brazilian based meat processing company suffered a huge cyberattack.</a:t>
            </a:r>
            <a:br>
              <a:rPr lang="en-GB" dirty="0"/>
            </a:br>
            <a:r>
              <a:rPr lang="en-GB" dirty="0"/>
              <a:t>Which disabled their slaughterhouses for both pork and beef. </a:t>
            </a:r>
            <a:br>
              <a:rPr lang="en-GB" dirty="0"/>
            </a:br>
            <a:r>
              <a:rPr lang="en-GB" dirty="0"/>
              <a:t>The company at the supplies approximately 1 fifth of meat globally being hit by an attack which is referred to now as the “the largest to date to impact a company focussed on food production”</a:t>
            </a:r>
          </a:p>
          <a:p>
            <a:r>
              <a:rPr lang="en-GB" dirty="0"/>
              <a:t>All </a:t>
            </a:r>
            <a:r>
              <a:rPr lang="en-GB" dirty="0" err="1"/>
              <a:t>merican</a:t>
            </a:r>
            <a:r>
              <a:rPr lang="en-GB" dirty="0"/>
              <a:t> </a:t>
            </a:r>
            <a:r>
              <a:rPr lang="en-GB" dirty="0" err="1"/>
              <a:t>jbs</a:t>
            </a:r>
            <a:r>
              <a:rPr lang="en-GB" dirty="0"/>
              <a:t> beef facilities were rendered inoperable </a:t>
            </a:r>
          </a:p>
          <a:p>
            <a:r>
              <a:rPr lang="en-GB" dirty="0"/>
              <a:t>7000 Australian employees were stood down</a:t>
            </a:r>
          </a:p>
          <a:p>
            <a:r>
              <a:rPr lang="en-GB" dirty="0"/>
              <a:t>And I resulted in the company paying the 11-million-dollar ransom</a:t>
            </a:r>
          </a:p>
          <a:p>
            <a:r>
              <a:rPr lang="en-GB" dirty="0"/>
              <a:t>The attack was never claimed but Russian organization REvil is responsible </a:t>
            </a:r>
          </a:p>
          <a:p>
            <a:endParaRPr lang="en-GB" dirty="0"/>
          </a:p>
          <a:p>
            <a:endParaRPr lang="en-GB" dirty="0"/>
          </a:p>
          <a:p>
            <a:r>
              <a:rPr lang="en-GB" dirty="0"/>
              <a:t>The effects of the previously discussed </a:t>
            </a:r>
            <a:r>
              <a:rPr lang="en-GB" dirty="0" err="1"/>
              <a:t>NotPetya</a:t>
            </a:r>
            <a:r>
              <a:rPr lang="en-GB" dirty="0"/>
              <a:t> ransomware extend far beyond just impact in Ukraine </a:t>
            </a:r>
            <a:br>
              <a:rPr lang="en-GB" dirty="0"/>
            </a:br>
            <a:r>
              <a:rPr lang="en-GB" dirty="0"/>
              <a:t>Chernobyl monitoring system </a:t>
            </a:r>
            <a:br>
              <a:rPr lang="en-GB" dirty="0"/>
            </a:br>
            <a:r>
              <a:rPr lang="en-GB" dirty="0"/>
              <a:t>Costed Maersk </a:t>
            </a:r>
            <a:r>
              <a:rPr lang="en-GB" sz="1200" b="0" i="0" kern="1200" dirty="0">
                <a:solidFill>
                  <a:schemeClr val="tx1"/>
                </a:solidFill>
                <a:effectLst/>
                <a:latin typeface="+mn-lt"/>
                <a:ea typeface="+mn-ea"/>
                <a:cs typeface="+mn-cs"/>
              </a:rPr>
              <a:t>$300,000,000</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Supply chain attack through </a:t>
            </a:r>
            <a:r>
              <a:rPr lang="en-GB" sz="1200" b="0" i="0" kern="1200" dirty="0" err="1">
                <a:solidFill>
                  <a:schemeClr val="tx1"/>
                </a:solidFill>
                <a:effectLst/>
                <a:latin typeface="+mn-lt"/>
                <a:ea typeface="+mn-ea"/>
                <a:cs typeface="+mn-cs"/>
              </a:rPr>
              <a:t>Linkos</a:t>
            </a:r>
            <a:r>
              <a:rPr lang="en-GB" sz="1200" b="0" i="0" kern="1200" dirty="0">
                <a:solidFill>
                  <a:schemeClr val="tx1"/>
                </a:solidFill>
                <a:effectLst/>
                <a:latin typeface="+mn-lt"/>
                <a:ea typeface="+mn-ea"/>
                <a:cs typeface="+mn-cs"/>
              </a:rPr>
              <a:t> group creating a back door in their M.E. Doc software </a:t>
            </a:r>
          </a:p>
          <a:p>
            <a:endParaRPr lang="en-GB" sz="1200" b="0" i="0" kern="1200" dirty="0">
              <a:solidFill>
                <a:schemeClr val="tx1"/>
              </a:solidFill>
              <a:effectLst/>
              <a:latin typeface="+mn-lt"/>
              <a:ea typeface="+mn-ea"/>
              <a:cs typeface="+mn-cs"/>
            </a:endParaRPr>
          </a:p>
          <a:p>
            <a:endParaRPr lang="en-GB" b="0" dirty="0"/>
          </a:p>
        </p:txBody>
      </p:sp>
      <p:sp>
        <p:nvSpPr>
          <p:cNvPr id="4" name="Slide Number Placeholder 3"/>
          <p:cNvSpPr>
            <a:spLocks noGrp="1"/>
          </p:cNvSpPr>
          <p:nvPr>
            <p:ph type="sldNum" sz="quarter" idx="5"/>
          </p:nvPr>
        </p:nvSpPr>
        <p:spPr/>
        <p:txBody>
          <a:bodyPr/>
          <a:lstStyle/>
          <a:p>
            <a:fld id="{62E8B243-63A8-4A94-A303-3FA514A4CF45}" type="slidenum">
              <a:rPr lang="en-GB" smtClean="0"/>
              <a:t>26</a:t>
            </a:fld>
            <a:endParaRPr lang="en-GB" dirty="0"/>
          </a:p>
        </p:txBody>
      </p:sp>
    </p:spTree>
    <p:extLst>
      <p:ext uri="{BB962C8B-B14F-4D97-AF65-F5344CB8AC3E}">
        <p14:creationId xmlns:p14="http://schemas.microsoft.com/office/powerpoint/2010/main" val="211224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7DBC4-CAEA-9595-8120-BE70CDAA6A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1478E-602C-0414-2BAB-832DE8549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C0B2E-0F5F-FEE0-CEF8-EB39715423AA}"/>
              </a:ext>
            </a:extLst>
          </p:cNvPr>
          <p:cNvSpPr>
            <a:spLocks noGrp="1"/>
          </p:cNvSpPr>
          <p:nvPr>
            <p:ph type="body" idx="1"/>
          </p:nvPr>
        </p:nvSpPr>
        <p:spPr/>
        <p:txBody>
          <a:bodyPr/>
          <a:lstStyle/>
          <a:p>
            <a:r>
              <a:rPr lang="en-US" b="0" dirty="0"/>
              <a:t>Ronin network </a:t>
            </a:r>
          </a:p>
          <a:p>
            <a:r>
              <a:rPr lang="en-US" b="0" dirty="0"/>
              <a:t>Game </a:t>
            </a:r>
            <a:r>
              <a:rPr lang="en-US" b="0" dirty="0" err="1"/>
              <a:t>axie</a:t>
            </a:r>
            <a:r>
              <a:rPr lang="en-US" b="0" dirty="0"/>
              <a:t> infinity</a:t>
            </a:r>
          </a:p>
          <a:p>
            <a:r>
              <a:rPr lang="en-US" b="0" dirty="0"/>
              <a:t>North Korean group stole to fund state ops</a:t>
            </a:r>
          </a:p>
          <a:p>
            <a:r>
              <a:rPr lang="en-US" b="0" dirty="0" err="1"/>
              <a:t>Totalling</a:t>
            </a:r>
            <a:r>
              <a:rPr lang="en-US" b="0" dirty="0"/>
              <a:t> over 467 million </a:t>
            </a:r>
          </a:p>
          <a:p>
            <a:endParaRPr lang="en-GB" b="0" dirty="0"/>
          </a:p>
          <a:p>
            <a:r>
              <a:rPr lang="en-GB" b="0" dirty="0"/>
              <a:t>Immense user </a:t>
            </a:r>
            <a:r>
              <a:rPr lang="en-GB" b="0"/>
              <a:t>load caused  </a:t>
            </a:r>
            <a:r>
              <a:rPr lang="en-GB" b="0" dirty="0"/>
              <a:t>sloppy security which led to Lazarus stealing from an open backdoor/</a:t>
            </a:r>
            <a:br>
              <a:rPr lang="en-GB" b="0" dirty="0"/>
            </a:br>
            <a:br>
              <a:rPr lang="en-GB" b="0" dirty="0"/>
            </a:br>
            <a:r>
              <a:rPr lang="en-GB" b="0" dirty="0"/>
              <a:t>Recently they’ve been at it a gain stealing 1.5 billion dollars from a </a:t>
            </a:r>
            <a:r>
              <a:rPr lang="en-GB" b="0" dirty="0" err="1"/>
              <a:t>dubai</a:t>
            </a:r>
            <a:r>
              <a:rPr lang="en-GB" b="0" dirty="0"/>
              <a:t> based crypto exchange </a:t>
            </a:r>
            <a:endParaRPr lang="en-US" b="0" dirty="0"/>
          </a:p>
        </p:txBody>
      </p:sp>
      <p:sp>
        <p:nvSpPr>
          <p:cNvPr id="4" name="Slide Number Placeholder 3">
            <a:extLst>
              <a:ext uri="{FF2B5EF4-FFF2-40B4-BE49-F238E27FC236}">
                <a16:creationId xmlns:a16="http://schemas.microsoft.com/office/drawing/2014/main" id="{3884DF60-68AC-4404-C679-127D16CC4A9C}"/>
              </a:ext>
            </a:extLst>
          </p:cNvPr>
          <p:cNvSpPr>
            <a:spLocks noGrp="1"/>
          </p:cNvSpPr>
          <p:nvPr>
            <p:ph type="sldNum" sz="quarter" idx="5"/>
          </p:nvPr>
        </p:nvSpPr>
        <p:spPr/>
        <p:txBody>
          <a:bodyPr/>
          <a:lstStyle/>
          <a:p>
            <a:fld id="{62E8B243-63A8-4A94-A303-3FA514A4CF45}" type="slidenum">
              <a:rPr lang="en-GB" smtClean="0"/>
              <a:t>27</a:t>
            </a:fld>
            <a:endParaRPr lang="en-GB" dirty="0"/>
          </a:p>
        </p:txBody>
      </p:sp>
    </p:spTree>
    <p:extLst>
      <p:ext uri="{BB962C8B-B14F-4D97-AF65-F5344CB8AC3E}">
        <p14:creationId xmlns:p14="http://schemas.microsoft.com/office/powerpoint/2010/main" val="470733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FAD6B-9B90-37A5-5DA9-6A375AD71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FAE94-7197-FEC4-8548-6A3421F91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D3432-D44B-B48D-AB94-31A022F3DBB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392652F-E1CE-44C4-824E-0AE785219F57}"/>
              </a:ext>
            </a:extLst>
          </p:cNvPr>
          <p:cNvSpPr>
            <a:spLocks noGrp="1"/>
          </p:cNvSpPr>
          <p:nvPr>
            <p:ph type="sldNum" sz="quarter" idx="5"/>
          </p:nvPr>
        </p:nvSpPr>
        <p:spPr/>
        <p:txBody>
          <a:bodyPr/>
          <a:lstStyle/>
          <a:p>
            <a:fld id="{62E8B243-63A8-4A94-A303-3FA514A4CF45}" type="slidenum">
              <a:rPr lang="en-GB" smtClean="0"/>
              <a:t>28</a:t>
            </a:fld>
            <a:endParaRPr lang="en-GB" dirty="0"/>
          </a:p>
        </p:txBody>
      </p:sp>
    </p:spTree>
    <p:extLst>
      <p:ext uri="{BB962C8B-B14F-4D97-AF65-F5344CB8AC3E}">
        <p14:creationId xmlns:p14="http://schemas.microsoft.com/office/powerpoint/2010/main" val="1838808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65E4A-A013-0DE1-F24B-3AD2FA239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C11D3A-B021-0CED-00A6-94499B3A2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C5C351-DBD2-1BD5-169F-CEFD957674B0}"/>
              </a:ext>
            </a:extLst>
          </p:cNvPr>
          <p:cNvSpPr>
            <a:spLocks noGrp="1"/>
          </p:cNvSpPr>
          <p:nvPr>
            <p:ph type="body" idx="1"/>
          </p:nvPr>
        </p:nvSpPr>
        <p:spPr/>
        <p:txBody>
          <a:bodyPr/>
          <a:lstStyle/>
          <a:p>
            <a:r>
              <a:rPr lang="en-GB" dirty="0"/>
              <a:t>Overwhelming routing with a big enough </a:t>
            </a:r>
            <a:r>
              <a:rPr lang="en-GB" dirty="0" err="1"/>
              <a:t>ddos</a:t>
            </a:r>
            <a:r>
              <a:rPr lang="en-GB" dirty="0"/>
              <a:t> or </a:t>
            </a:r>
            <a:r>
              <a:rPr lang="en-GB" dirty="0" err="1"/>
              <a:t>dns</a:t>
            </a:r>
            <a:r>
              <a:rPr lang="en-GB" dirty="0"/>
              <a:t> attack can cause slow or even unusable internet limiting the speed of which information can be sent and received </a:t>
            </a:r>
          </a:p>
          <a:p>
            <a:endParaRPr lang="en-GB" dirty="0"/>
          </a:p>
          <a:p>
            <a:r>
              <a:rPr lang="en-GB" dirty="0"/>
              <a:t>BGP Hijacking </a:t>
            </a:r>
          </a:p>
          <a:p>
            <a:r>
              <a:rPr lang="en-GB" dirty="0"/>
              <a:t>Sending data to the shadow realm basically </a:t>
            </a:r>
            <a:br>
              <a:rPr lang="en-GB" dirty="0"/>
            </a:br>
            <a:r>
              <a:rPr lang="en-GB" dirty="0"/>
              <a:t>defined as “</a:t>
            </a:r>
            <a:r>
              <a:rPr lang="en-GB" sz="1200" b="0" i="0" kern="1200" dirty="0">
                <a:solidFill>
                  <a:schemeClr val="tx1"/>
                </a:solidFill>
                <a:effectLst/>
                <a:latin typeface="+mn-lt"/>
                <a:ea typeface="+mn-ea"/>
                <a:cs typeface="+mn-cs"/>
              </a:rPr>
              <a:t>a malicious rerouting of Internet traffic that exploits the trusting nature of BGP, the routing protocol of the Internet.”</a:t>
            </a:r>
            <a:endParaRPr lang="en-GB" dirty="0"/>
          </a:p>
          <a:p>
            <a:r>
              <a:rPr lang="en-US" dirty="0"/>
              <a:t>like changing road signs so all the cars take a detour through the attacker’s driveway</a:t>
            </a:r>
            <a:endParaRPr lang="en-GB" dirty="0"/>
          </a:p>
          <a:p>
            <a:endParaRPr lang="en-GB" dirty="0"/>
          </a:p>
        </p:txBody>
      </p:sp>
      <p:sp>
        <p:nvSpPr>
          <p:cNvPr id="4" name="Slide Number Placeholder 3">
            <a:extLst>
              <a:ext uri="{FF2B5EF4-FFF2-40B4-BE49-F238E27FC236}">
                <a16:creationId xmlns:a16="http://schemas.microsoft.com/office/drawing/2014/main" id="{9397FE4E-BBEA-A9BF-1138-F0C33E5A487B}"/>
              </a:ext>
            </a:extLst>
          </p:cNvPr>
          <p:cNvSpPr>
            <a:spLocks noGrp="1"/>
          </p:cNvSpPr>
          <p:nvPr>
            <p:ph type="sldNum" sz="quarter" idx="5"/>
          </p:nvPr>
        </p:nvSpPr>
        <p:spPr/>
        <p:txBody>
          <a:bodyPr/>
          <a:lstStyle/>
          <a:p>
            <a:fld id="{62E8B243-63A8-4A94-A303-3FA514A4CF45}" type="slidenum">
              <a:rPr lang="en-GB" smtClean="0"/>
              <a:t>29</a:t>
            </a:fld>
            <a:endParaRPr lang="en-GB" dirty="0"/>
          </a:p>
        </p:txBody>
      </p:sp>
    </p:spTree>
    <p:extLst>
      <p:ext uri="{BB962C8B-B14F-4D97-AF65-F5344CB8AC3E}">
        <p14:creationId xmlns:p14="http://schemas.microsoft.com/office/powerpoint/2010/main" val="3431080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FAD6B-9B90-37A5-5DA9-6A375AD71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FAE94-7197-FEC4-8548-6A3421F91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D3432-D44B-B48D-AB94-31A022F3DBB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392652F-E1CE-44C4-824E-0AE785219F57}"/>
              </a:ext>
            </a:extLst>
          </p:cNvPr>
          <p:cNvSpPr>
            <a:spLocks noGrp="1"/>
          </p:cNvSpPr>
          <p:nvPr>
            <p:ph type="sldNum" sz="quarter" idx="5"/>
          </p:nvPr>
        </p:nvSpPr>
        <p:spPr/>
        <p:txBody>
          <a:bodyPr/>
          <a:lstStyle/>
          <a:p>
            <a:fld id="{62E8B243-63A8-4A94-A303-3FA514A4CF45}" type="slidenum">
              <a:rPr lang="en-GB" smtClean="0"/>
              <a:t>30</a:t>
            </a:fld>
            <a:endParaRPr lang="en-GB" dirty="0"/>
          </a:p>
        </p:txBody>
      </p:sp>
    </p:spTree>
    <p:extLst>
      <p:ext uri="{BB962C8B-B14F-4D97-AF65-F5344CB8AC3E}">
        <p14:creationId xmlns:p14="http://schemas.microsoft.com/office/powerpoint/2010/main" val="1533876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B703D-1442-594D-CC30-BC71FA929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AD5553-2BAE-7DF4-B848-24DAF86BEE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F43FC1-AB1D-52E8-7237-6197E309E8A8}"/>
              </a:ext>
            </a:extLst>
          </p:cNvPr>
          <p:cNvSpPr>
            <a:spLocks noGrp="1"/>
          </p:cNvSpPr>
          <p:nvPr>
            <p:ph type="body" idx="1"/>
          </p:nvPr>
        </p:nvSpPr>
        <p:spPr/>
        <p:txBody>
          <a:bodyPr/>
          <a:lstStyle/>
          <a:p>
            <a:r>
              <a:rPr lang="en-GB" dirty="0"/>
              <a:t>Civilians lose confidence if they see that a government entity has been breached </a:t>
            </a:r>
            <a:br>
              <a:rPr lang="en-GB" dirty="0"/>
            </a:br>
            <a:r>
              <a:rPr lang="en-GB" dirty="0"/>
              <a:t>If undetected the manipulation of votes is very bad</a:t>
            </a:r>
          </a:p>
          <a:p>
            <a:endParaRPr lang="en-GB" dirty="0"/>
          </a:p>
        </p:txBody>
      </p:sp>
      <p:sp>
        <p:nvSpPr>
          <p:cNvPr id="4" name="Slide Number Placeholder 3">
            <a:extLst>
              <a:ext uri="{FF2B5EF4-FFF2-40B4-BE49-F238E27FC236}">
                <a16:creationId xmlns:a16="http://schemas.microsoft.com/office/drawing/2014/main" id="{E00C8598-5020-1EF0-898F-B37C63582A35}"/>
              </a:ext>
            </a:extLst>
          </p:cNvPr>
          <p:cNvSpPr>
            <a:spLocks noGrp="1"/>
          </p:cNvSpPr>
          <p:nvPr>
            <p:ph type="sldNum" sz="quarter" idx="5"/>
          </p:nvPr>
        </p:nvSpPr>
        <p:spPr/>
        <p:txBody>
          <a:bodyPr/>
          <a:lstStyle/>
          <a:p>
            <a:fld id="{62E8B243-63A8-4A94-A303-3FA514A4CF45}" type="slidenum">
              <a:rPr lang="en-GB" smtClean="0"/>
              <a:t>31</a:t>
            </a:fld>
            <a:endParaRPr lang="en-GB" dirty="0"/>
          </a:p>
        </p:txBody>
      </p:sp>
    </p:spTree>
    <p:extLst>
      <p:ext uri="{BB962C8B-B14F-4D97-AF65-F5344CB8AC3E}">
        <p14:creationId xmlns:p14="http://schemas.microsoft.com/office/powerpoint/2010/main" val="3484827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3FBA5-C070-56A4-0E2A-77C08EA3F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61522B-CE00-59B4-1615-A9091F145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F1D26-B080-909D-CA3F-E2A450A0D870}"/>
              </a:ext>
            </a:extLst>
          </p:cNvPr>
          <p:cNvSpPr>
            <a:spLocks noGrp="1"/>
          </p:cNvSpPr>
          <p:nvPr>
            <p:ph type="body" idx="1"/>
          </p:nvPr>
        </p:nvSpPr>
        <p:spPr/>
        <p:txBody>
          <a:bodyPr/>
          <a:lstStyle/>
          <a:p>
            <a:r>
              <a:rPr lang="en-US" dirty="0"/>
              <a:t>Causes doubt about what is real and what is fake </a:t>
            </a:r>
            <a:endParaRPr lang="en-GB" dirty="0"/>
          </a:p>
        </p:txBody>
      </p:sp>
      <p:sp>
        <p:nvSpPr>
          <p:cNvPr id="4" name="Slide Number Placeholder 3">
            <a:extLst>
              <a:ext uri="{FF2B5EF4-FFF2-40B4-BE49-F238E27FC236}">
                <a16:creationId xmlns:a16="http://schemas.microsoft.com/office/drawing/2014/main" id="{8F15E8BE-2210-17D8-D768-1598AA58AC6F}"/>
              </a:ext>
            </a:extLst>
          </p:cNvPr>
          <p:cNvSpPr>
            <a:spLocks noGrp="1"/>
          </p:cNvSpPr>
          <p:nvPr>
            <p:ph type="sldNum" sz="quarter" idx="5"/>
          </p:nvPr>
        </p:nvSpPr>
        <p:spPr/>
        <p:txBody>
          <a:bodyPr/>
          <a:lstStyle/>
          <a:p>
            <a:fld id="{62E8B243-63A8-4A94-A303-3FA514A4CF45}" type="slidenum">
              <a:rPr lang="en-GB" smtClean="0"/>
              <a:t>32</a:t>
            </a:fld>
            <a:endParaRPr lang="en-GB" dirty="0"/>
          </a:p>
        </p:txBody>
      </p:sp>
    </p:spTree>
    <p:extLst>
      <p:ext uri="{BB962C8B-B14F-4D97-AF65-F5344CB8AC3E}">
        <p14:creationId xmlns:p14="http://schemas.microsoft.com/office/powerpoint/2010/main" val="2531432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815DE-FD20-BB42-E9AB-4D4E91E9F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6243B-67BE-B89E-D87C-C896BFBA8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BB339-F2F6-C0D6-27DB-87D85406D19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14A27E-F77F-66AB-C84B-C195A14B249A}"/>
              </a:ext>
            </a:extLst>
          </p:cNvPr>
          <p:cNvSpPr>
            <a:spLocks noGrp="1"/>
          </p:cNvSpPr>
          <p:nvPr>
            <p:ph type="sldNum" sz="quarter" idx="5"/>
          </p:nvPr>
        </p:nvSpPr>
        <p:spPr/>
        <p:txBody>
          <a:bodyPr/>
          <a:lstStyle/>
          <a:p>
            <a:fld id="{62E8B243-63A8-4A94-A303-3FA514A4CF45}" type="slidenum">
              <a:rPr lang="en-GB" smtClean="0"/>
              <a:t>33</a:t>
            </a:fld>
            <a:endParaRPr lang="en-GB" dirty="0"/>
          </a:p>
        </p:txBody>
      </p:sp>
    </p:spTree>
    <p:extLst>
      <p:ext uri="{BB962C8B-B14F-4D97-AF65-F5344CB8AC3E}">
        <p14:creationId xmlns:p14="http://schemas.microsoft.com/office/powerpoint/2010/main" val="127214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95BAF-619D-1608-F9F5-0C188470F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93E30D-0776-06B6-E937-DB973F043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E35BF-5B40-F415-42A6-E602F81BFB0E}"/>
              </a:ext>
            </a:extLst>
          </p:cNvPr>
          <p:cNvSpPr>
            <a:spLocks noGrp="1"/>
          </p:cNvSpPr>
          <p:nvPr>
            <p:ph type="body" idx="1"/>
          </p:nvPr>
        </p:nvSpPr>
        <p:spPr/>
        <p:txBody>
          <a:bodyPr/>
          <a:lstStyle/>
          <a:p>
            <a:r>
              <a:rPr lang="en-GB" b="0" dirty="0"/>
              <a:t>April 2007</a:t>
            </a:r>
            <a:br>
              <a:rPr lang="en-GB" b="0" dirty="0"/>
            </a:br>
            <a:r>
              <a:rPr lang="en-GB" b="0" dirty="0"/>
              <a:t>Huges </a:t>
            </a:r>
            <a:r>
              <a:rPr lang="en-GB" b="0" dirty="0" err="1"/>
              <a:t>ddos</a:t>
            </a:r>
            <a:r>
              <a:rPr lang="en-GB" b="0" dirty="0"/>
              <a:t> campaign hitting news sites and isps vital for communications</a:t>
            </a:r>
          </a:p>
          <a:p>
            <a:r>
              <a:rPr lang="en-GB" b="0" dirty="0"/>
              <a:t>Believed to be politically motivated due to Estonia disagreeing with the relocation of the Bronze soldier of </a:t>
            </a:r>
            <a:r>
              <a:rPr lang="en-GB" b="0" dirty="0" err="1"/>
              <a:t>tallin</a:t>
            </a:r>
            <a:r>
              <a:rPr lang="en-GB" b="0" dirty="0"/>
              <a:t> by Russia </a:t>
            </a:r>
          </a:p>
          <a:p>
            <a:r>
              <a:rPr lang="en-GB" b="0" dirty="0"/>
              <a:t>Estonia quick to point fingers at the kremlin but no official proof </a:t>
            </a:r>
            <a:br>
              <a:rPr lang="en-GB" b="0" dirty="0"/>
            </a:br>
            <a:r>
              <a:rPr lang="en-GB" b="0" dirty="0"/>
              <a:t>This incident caused the creation of the Tallinn Manual on the International Law Applicable to Cyber Warfare</a:t>
            </a:r>
          </a:p>
          <a:p>
            <a:endParaRPr lang="en-GB" b="0" dirty="0"/>
          </a:p>
          <a:p>
            <a:r>
              <a:rPr lang="en-GB" b="0" dirty="0"/>
              <a:t>Ukraine 2022</a:t>
            </a:r>
          </a:p>
          <a:p>
            <a:r>
              <a:rPr lang="en-US" sz="1200" b="0" i="0" kern="1200" dirty="0">
                <a:solidFill>
                  <a:schemeClr val="tx1"/>
                </a:solidFill>
                <a:effectLst/>
                <a:latin typeface="+mn-lt"/>
                <a:ea typeface="+mn-ea"/>
                <a:cs typeface="+mn-cs"/>
              </a:rPr>
              <a:t>hackers targeted a VPN installation, in a </a:t>
            </a:r>
            <a:r>
              <a:rPr lang="en-US" sz="1200" b="0" i="0" u="none" strike="noStrike" kern="1200" dirty="0">
                <a:solidFill>
                  <a:schemeClr val="tx1"/>
                </a:solidFill>
                <a:effectLst/>
                <a:latin typeface="+mn-lt"/>
                <a:ea typeface="+mn-ea"/>
                <a:cs typeface="+mn-cs"/>
                <a:hlinkClick r:id="rId3" tooltip="Turin"/>
              </a:rPr>
              <a:t>Turin</a:t>
            </a:r>
            <a:r>
              <a:rPr lang="en-US" sz="1200" b="0" i="0" kern="1200" dirty="0">
                <a:solidFill>
                  <a:schemeClr val="tx1"/>
                </a:solidFill>
                <a:effectLst/>
                <a:latin typeface="+mn-lt"/>
                <a:ea typeface="+mn-ea"/>
                <a:cs typeface="+mn-cs"/>
              </a:rPr>
              <a:t> management center, which provided network access to administrators and operators the gained </a:t>
            </a:r>
            <a:r>
              <a:rPr lang="en-US" sz="1200" b="0" i="0" kern="1200" dirty="0" err="1">
                <a:solidFill>
                  <a:schemeClr val="tx1"/>
                </a:solidFill>
                <a:effectLst/>
                <a:latin typeface="+mn-lt"/>
                <a:ea typeface="+mn-ea"/>
                <a:cs typeface="+mn-cs"/>
              </a:rPr>
              <a:t>accsess</a:t>
            </a:r>
            <a:r>
              <a:rPr lang="en-US" sz="1200" b="0" i="0" kern="1200" dirty="0">
                <a:solidFill>
                  <a:schemeClr val="tx1"/>
                </a:solidFill>
                <a:effectLst/>
                <a:latin typeface="+mn-lt"/>
                <a:ea typeface="+mn-ea"/>
                <a:cs typeface="+mn-cs"/>
              </a:rPr>
              <a:t> to management servers, </a:t>
            </a:r>
            <a:r>
              <a:rPr lang="en-US" sz="1200" b="0" i="0" kern="1200">
                <a:solidFill>
                  <a:schemeClr val="tx1"/>
                </a:solidFill>
                <a:effectLst/>
                <a:latin typeface="+mn-lt"/>
                <a:ea typeface="+mn-ea"/>
                <a:cs typeface="+mn-cs"/>
              </a:rPr>
              <a:t>later through network </a:t>
            </a:r>
            <a:r>
              <a:rPr lang="en-US" sz="1200" b="0" i="0" kern="1200" dirty="0">
                <a:solidFill>
                  <a:schemeClr val="tx1"/>
                </a:solidFill>
                <a:effectLst/>
                <a:latin typeface="+mn-lt"/>
                <a:ea typeface="+mn-ea"/>
                <a:cs typeface="+mn-cs"/>
              </a:rPr>
              <a:t>pivot the service that delivered update was gained access to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devilered</a:t>
            </a:r>
            <a:r>
              <a:rPr lang="en-US" sz="1200" b="0" i="0" kern="1200" dirty="0">
                <a:solidFill>
                  <a:schemeClr val="tx1"/>
                </a:solidFill>
                <a:effectLst/>
                <a:latin typeface="+mn-lt"/>
                <a:ea typeface="+mn-ea"/>
                <a:cs typeface="+mn-cs"/>
              </a:rPr>
              <a:t> acid rain wiper to modems </a:t>
            </a:r>
          </a:p>
          <a:p>
            <a:r>
              <a:rPr lang="en-US" sz="1200" b="0" i="0" kern="1200" dirty="0" err="1">
                <a:solidFill>
                  <a:schemeClr val="tx1"/>
                </a:solidFill>
                <a:effectLst/>
                <a:latin typeface="+mn-lt"/>
                <a:ea typeface="+mn-ea"/>
                <a:cs typeface="+mn-cs"/>
              </a:rPr>
              <a:t>Kabloshmo</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Cause a blackout which acted as an opening to the invasion.</a:t>
            </a:r>
            <a:endParaRPr lang="en-GB" b="0" dirty="0"/>
          </a:p>
        </p:txBody>
      </p:sp>
      <p:sp>
        <p:nvSpPr>
          <p:cNvPr id="4" name="Slide Number Placeholder 3">
            <a:extLst>
              <a:ext uri="{FF2B5EF4-FFF2-40B4-BE49-F238E27FC236}">
                <a16:creationId xmlns:a16="http://schemas.microsoft.com/office/drawing/2014/main" id="{591579C9-2714-E0CA-94BA-CCB44523BA3B}"/>
              </a:ext>
            </a:extLst>
          </p:cNvPr>
          <p:cNvSpPr>
            <a:spLocks noGrp="1"/>
          </p:cNvSpPr>
          <p:nvPr>
            <p:ph type="sldNum" sz="quarter" idx="5"/>
          </p:nvPr>
        </p:nvSpPr>
        <p:spPr/>
        <p:txBody>
          <a:bodyPr/>
          <a:lstStyle/>
          <a:p>
            <a:fld id="{62E8B243-63A8-4A94-A303-3FA514A4CF45}" type="slidenum">
              <a:rPr lang="en-GB" smtClean="0"/>
              <a:t>35</a:t>
            </a:fld>
            <a:endParaRPr lang="en-GB" dirty="0"/>
          </a:p>
        </p:txBody>
      </p:sp>
    </p:spTree>
    <p:extLst>
      <p:ext uri="{BB962C8B-B14F-4D97-AF65-F5344CB8AC3E}">
        <p14:creationId xmlns:p14="http://schemas.microsoft.com/office/powerpoint/2010/main" val="604845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E8B243-63A8-4A94-A303-3FA514A4CF45}" type="slidenum">
              <a:rPr lang="en-GB" smtClean="0"/>
              <a:t>4</a:t>
            </a:fld>
            <a:endParaRPr lang="en-GB" dirty="0"/>
          </a:p>
        </p:txBody>
      </p:sp>
    </p:spTree>
    <p:extLst>
      <p:ext uri="{BB962C8B-B14F-4D97-AF65-F5344CB8AC3E}">
        <p14:creationId xmlns:p14="http://schemas.microsoft.com/office/powerpoint/2010/main" val="2404958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4A9A4-2ED4-28AF-FB8F-74710182E9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EEAB38-32E7-D536-E595-E9EB741AF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DBEF9-78CC-BBA5-24EC-46D4F40ECCE7}"/>
              </a:ext>
            </a:extLst>
          </p:cNvPr>
          <p:cNvSpPr>
            <a:spLocks noGrp="1"/>
          </p:cNvSpPr>
          <p:nvPr>
            <p:ph type="body" idx="1"/>
          </p:nvPr>
        </p:nvSpPr>
        <p:spPr/>
        <p:txBody>
          <a:bodyPr/>
          <a:lstStyle/>
          <a:p>
            <a:r>
              <a:rPr lang="en-GB" b="0" dirty="0"/>
              <a:t>In 2020 breached many government agencies including </a:t>
            </a:r>
          </a:p>
          <a:p>
            <a:r>
              <a:rPr lang="en-GB" b="0" dirty="0"/>
              <a:t>- </a:t>
            </a:r>
            <a:r>
              <a:rPr lang="en-US" dirty="0"/>
              <a:t>U.S. Department of Homeland Security</a:t>
            </a:r>
            <a:br>
              <a:rPr lang="en-US" dirty="0"/>
            </a:br>
            <a:r>
              <a:rPr lang="en-US" dirty="0"/>
              <a:t>- U.S. Department of the Treasury</a:t>
            </a:r>
            <a:br>
              <a:rPr lang="en-US" dirty="0"/>
            </a:br>
            <a:r>
              <a:rPr lang="en-US" dirty="0" err="1"/>
              <a:t>Solarwinds</a:t>
            </a:r>
            <a:r>
              <a:rPr lang="en-US" dirty="0"/>
              <a:t> cause was the attackers breaching the update system and inserting malicious code into a real update</a:t>
            </a:r>
          </a:p>
          <a:p>
            <a:r>
              <a:rPr lang="en-US" b="0" dirty="0"/>
              <a:t>This malicious code when then used to allow access to the networks of the machines running Solar winds </a:t>
            </a:r>
            <a:r>
              <a:rPr lang="en-US" b="0" dirty="0" err="1"/>
              <a:t>orion</a:t>
            </a:r>
            <a:r>
              <a:rPr lang="en-US" b="0" dirty="0"/>
              <a:t> </a:t>
            </a:r>
          </a:p>
          <a:p>
            <a:r>
              <a:rPr lang="en-US" b="0" dirty="0"/>
              <a:t>A major consequence of this attack other than government was cybersecurity company FireEye reported that their red team toolkit had been stolen.</a:t>
            </a:r>
          </a:p>
          <a:p>
            <a:endParaRPr lang="en-US" b="0" dirty="0"/>
          </a:p>
          <a:p>
            <a:r>
              <a:rPr lang="en-US" b="0" dirty="0"/>
              <a:t>Iran police compromise</a:t>
            </a:r>
          </a:p>
          <a:p>
            <a:r>
              <a:rPr lang="en-US" b="0" dirty="0"/>
              <a:t>Hacktivist group </a:t>
            </a:r>
            <a:r>
              <a:rPr lang="en-US" b="0" dirty="0" err="1"/>
              <a:t>Edalat</a:t>
            </a:r>
            <a:r>
              <a:rPr lang="en-US" b="0" dirty="0"/>
              <a:t>-e Ali added fire to protests by releasing many sensitive files to the public </a:t>
            </a:r>
            <a:br>
              <a:rPr lang="en-US" b="0" dirty="0"/>
            </a:br>
            <a:r>
              <a:rPr lang="en-US" b="0" dirty="0"/>
              <a:t>these files were about arrest records and internal communications </a:t>
            </a:r>
          </a:p>
          <a:p>
            <a:r>
              <a:rPr lang="en-US" b="0" dirty="0"/>
              <a:t>Protests was about the death of </a:t>
            </a:r>
            <a:r>
              <a:rPr lang="en-US" b="0" dirty="0" err="1"/>
              <a:t>mahsa</a:t>
            </a:r>
            <a:r>
              <a:rPr lang="en-US" b="0" dirty="0"/>
              <a:t> </a:t>
            </a:r>
            <a:r>
              <a:rPr lang="en-US" b="0" dirty="0" err="1"/>
              <a:t>amini</a:t>
            </a:r>
            <a:r>
              <a:rPr lang="en-US" b="0" dirty="0"/>
              <a:t> </a:t>
            </a:r>
          </a:p>
          <a:p>
            <a:endParaRPr lang="en-US" b="0" dirty="0"/>
          </a:p>
          <a:p>
            <a:endParaRPr lang="en-US" b="0" dirty="0"/>
          </a:p>
          <a:p>
            <a:r>
              <a:rPr lang="en-US" b="0" dirty="0"/>
              <a:t>Russian Gru Connected group </a:t>
            </a:r>
            <a:r>
              <a:rPr lang="en-US" b="0" dirty="0" err="1"/>
              <a:t>CyberBerkut</a:t>
            </a:r>
            <a:r>
              <a:rPr lang="en-US" b="0" dirty="0"/>
              <a:t> ties to apt28 fancy bear</a:t>
            </a:r>
          </a:p>
          <a:p>
            <a:pPr marL="171450" indent="-171450">
              <a:buFontTx/>
              <a:buChar char="-"/>
            </a:pPr>
            <a:r>
              <a:rPr lang="en-US" b="0" dirty="0"/>
              <a:t>Installed malware which changed the results of the election – unsuccessful</a:t>
            </a:r>
          </a:p>
          <a:p>
            <a:pPr marL="171450" indent="-171450">
              <a:buFontTx/>
              <a:buChar char="-"/>
            </a:pPr>
            <a:r>
              <a:rPr lang="en-US" b="0" dirty="0" err="1"/>
              <a:t>Ddosed</a:t>
            </a:r>
            <a:r>
              <a:rPr lang="en-US" b="0" dirty="0"/>
              <a:t> the </a:t>
            </a:r>
            <a:r>
              <a:rPr lang="en-US" b="0" dirty="0" err="1"/>
              <a:t>webside</a:t>
            </a:r>
            <a:r>
              <a:rPr lang="en-US" b="0" dirty="0"/>
              <a:t> of the Ukrainian central election commission  </a:t>
            </a:r>
          </a:p>
          <a:p>
            <a:endParaRPr lang="en-US" b="0" dirty="0"/>
          </a:p>
          <a:p>
            <a:endParaRPr lang="en-US" b="0" dirty="0"/>
          </a:p>
          <a:p>
            <a:endParaRPr lang="en-US" b="0" dirty="0"/>
          </a:p>
          <a:p>
            <a:endParaRPr lang="en-US" b="0" dirty="0"/>
          </a:p>
          <a:p>
            <a:r>
              <a:rPr lang="en-US" b="0" dirty="0"/>
              <a:t> </a:t>
            </a:r>
          </a:p>
          <a:p>
            <a:r>
              <a:rPr lang="en-US" b="0" dirty="0"/>
              <a:t> </a:t>
            </a:r>
          </a:p>
          <a:p>
            <a:endParaRPr lang="en-US" b="0" dirty="0"/>
          </a:p>
          <a:p>
            <a:endParaRPr lang="en-US" b="0" dirty="0"/>
          </a:p>
          <a:p>
            <a:endParaRPr lang="en-US" b="0" dirty="0"/>
          </a:p>
          <a:p>
            <a:endParaRPr lang="en-GB" b="0" dirty="0"/>
          </a:p>
        </p:txBody>
      </p:sp>
      <p:sp>
        <p:nvSpPr>
          <p:cNvPr id="4" name="Slide Number Placeholder 3">
            <a:extLst>
              <a:ext uri="{FF2B5EF4-FFF2-40B4-BE49-F238E27FC236}">
                <a16:creationId xmlns:a16="http://schemas.microsoft.com/office/drawing/2014/main" id="{613A43D1-7BE4-9112-A404-9D9428E63807}"/>
              </a:ext>
            </a:extLst>
          </p:cNvPr>
          <p:cNvSpPr>
            <a:spLocks noGrp="1"/>
          </p:cNvSpPr>
          <p:nvPr>
            <p:ph type="sldNum" sz="quarter" idx="5"/>
          </p:nvPr>
        </p:nvSpPr>
        <p:spPr/>
        <p:txBody>
          <a:bodyPr/>
          <a:lstStyle/>
          <a:p>
            <a:fld id="{62E8B243-63A8-4A94-A303-3FA514A4CF45}" type="slidenum">
              <a:rPr lang="en-GB" smtClean="0"/>
              <a:t>36</a:t>
            </a:fld>
            <a:endParaRPr lang="en-GB" dirty="0"/>
          </a:p>
        </p:txBody>
      </p:sp>
    </p:spTree>
    <p:extLst>
      <p:ext uri="{BB962C8B-B14F-4D97-AF65-F5344CB8AC3E}">
        <p14:creationId xmlns:p14="http://schemas.microsoft.com/office/powerpoint/2010/main" val="93267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2EC84-C97A-9A93-9DF3-B14201D1B2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ED3636-EB33-5022-AB06-E7DF2191F3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AEF410-B138-A7C1-D3B6-C5CFF075F5CA}"/>
              </a:ext>
            </a:extLst>
          </p:cNvPr>
          <p:cNvSpPr>
            <a:spLocks noGrp="1"/>
          </p:cNvSpPr>
          <p:nvPr>
            <p:ph type="body" idx="1"/>
          </p:nvPr>
        </p:nvSpPr>
        <p:spPr/>
        <p:txBody>
          <a:bodyPr/>
          <a:lstStyle/>
          <a:p>
            <a:r>
              <a:rPr lang="en-US" b="0" dirty="0"/>
              <a:t>2 groups unaware of </a:t>
            </a:r>
            <a:r>
              <a:rPr lang="en-US" b="0" dirty="0" err="1"/>
              <a:t>eachoether</a:t>
            </a:r>
            <a:r>
              <a:rPr lang="en-US" b="0" dirty="0"/>
              <a:t> both breached the democratic national committee </a:t>
            </a:r>
            <a:br>
              <a:rPr lang="en-US" b="0" dirty="0"/>
            </a:br>
            <a:r>
              <a:rPr lang="en-US" b="0" dirty="0"/>
              <a:t>2016 – group going by Guccifer malware to record keystrokes, take screenshots and exfiltrate files infected devices through </a:t>
            </a:r>
            <a:r>
              <a:rPr lang="en-US" b="0" dirty="0" err="1"/>
              <a:t>spearphishing</a:t>
            </a:r>
            <a:r>
              <a:rPr lang="en-US" b="0" dirty="0"/>
              <a:t> </a:t>
            </a:r>
          </a:p>
          <a:p>
            <a:r>
              <a:rPr lang="en-US" b="0" dirty="0"/>
              <a:t>These files were released using leaking </a:t>
            </a:r>
            <a:r>
              <a:rPr lang="en-US" b="0" dirty="0" err="1"/>
              <a:t>plaforms</a:t>
            </a:r>
            <a:r>
              <a:rPr lang="en-US" b="0" dirty="0"/>
              <a:t> dc leaks and wiki leaks just before an important democrat convention </a:t>
            </a:r>
          </a:p>
          <a:p>
            <a:r>
              <a:rPr lang="en-US" b="0" dirty="0"/>
              <a:t>The leaks were also tainted to </a:t>
            </a:r>
            <a:r>
              <a:rPr lang="en-US" b="0" dirty="0" err="1"/>
              <a:t>amplifiy</a:t>
            </a:r>
            <a:r>
              <a:rPr lang="en-US" b="0" dirty="0"/>
              <a:t> the damage and was all released to harm </a:t>
            </a:r>
            <a:r>
              <a:rPr lang="en-US" b="0" dirty="0" err="1"/>
              <a:t>hillary</a:t>
            </a:r>
            <a:r>
              <a:rPr lang="en-US" b="0" dirty="0"/>
              <a:t> Clintons chances.</a:t>
            </a:r>
          </a:p>
          <a:p>
            <a:endParaRPr lang="en-US" b="0" dirty="0"/>
          </a:p>
          <a:p>
            <a:r>
              <a:rPr lang="en-US" b="0" dirty="0"/>
              <a:t>During </a:t>
            </a:r>
            <a:r>
              <a:rPr lang="en-US" b="0" dirty="0" err="1"/>
              <a:t>protetst</a:t>
            </a:r>
            <a:r>
              <a:rPr lang="en-US" b="0" dirty="0"/>
              <a:t> in Belarus Cyber </a:t>
            </a:r>
            <a:r>
              <a:rPr lang="en-GB" dirty="0"/>
              <a:t>Cyber Partisans a group opposing the current </a:t>
            </a:r>
            <a:r>
              <a:rPr lang="en-GB" dirty="0" err="1"/>
              <a:t>reigin</a:t>
            </a:r>
            <a:r>
              <a:rPr lang="en-GB" dirty="0"/>
              <a:t> hacked and released a large amount 5tn of sensitive data which was doctored to seem worse. </a:t>
            </a:r>
            <a:br>
              <a:rPr lang="en-GB" dirty="0"/>
            </a:br>
            <a:r>
              <a:rPr lang="en-GB" dirty="0"/>
              <a:t>Audio recordings of officials allegedly ordering violence against protesters </a:t>
            </a:r>
          </a:p>
          <a:p>
            <a:r>
              <a:rPr lang="en-GB" dirty="0"/>
              <a:t>Maps and personal data of law enforcement officers</a:t>
            </a:r>
          </a:p>
          <a:p>
            <a:r>
              <a:rPr lang="en-GB" dirty="0"/>
              <a:t>Surveillance camera feeds from Interior Ministry and KGB systems</a:t>
            </a:r>
          </a:p>
          <a:p>
            <a:r>
              <a:rPr lang="en-GB" dirty="0"/>
              <a:t>This was due to the accusation s that the most recent election was rigged </a:t>
            </a:r>
          </a:p>
          <a:p>
            <a:endParaRPr lang="en-US" b="0" dirty="0"/>
          </a:p>
          <a:p>
            <a:endParaRPr lang="en-GB" b="0" dirty="0"/>
          </a:p>
        </p:txBody>
      </p:sp>
      <p:sp>
        <p:nvSpPr>
          <p:cNvPr id="4" name="Slide Number Placeholder 3">
            <a:extLst>
              <a:ext uri="{FF2B5EF4-FFF2-40B4-BE49-F238E27FC236}">
                <a16:creationId xmlns:a16="http://schemas.microsoft.com/office/drawing/2014/main" id="{D47EC0B0-9F8C-AB17-58E0-56194152261C}"/>
              </a:ext>
            </a:extLst>
          </p:cNvPr>
          <p:cNvSpPr>
            <a:spLocks noGrp="1"/>
          </p:cNvSpPr>
          <p:nvPr>
            <p:ph type="sldNum" sz="quarter" idx="5"/>
          </p:nvPr>
        </p:nvSpPr>
        <p:spPr/>
        <p:txBody>
          <a:bodyPr/>
          <a:lstStyle/>
          <a:p>
            <a:fld id="{62E8B243-63A8-4A94-A303-3FA514A4CF45}" type="slidenum">
              <a:rPr lang="en-GB" smtClean="0"/>
              <a:t>37</a:t>
            </a:fld>
            <a:endParaRPr lang="en-GB" dirty="0"/>
          </a:p>
        </p:txBody>
      </p:sp>
    </p:spTree>
    <p:extLst>
      <p:ext uri="{BB962C8B-B14F-4D97-AF65-F5344CB8AC3E}">
        <p14:creationId xmlns:p14="http://schemas.microsoft.com/office/powerpoint/2010/main" val="3358822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2B0D6-C064-65E1-4217-CADD9958B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8FD84-4E4D-6D62-D9DA-DDF575291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2122CE-6025-9A60-F2BF-E25597DF7872}"/>
              </a:ext>
            </a:extLst>
          </p:cNvPr>
          <p:cNvSpPr>
            <a:spLocks noGrp="1"/>
          </p:cNvSpPr>
          <p:nvPr>
            <p:ph type="body" idx="1"/>
          </p:nvPr>
        </p:nvSpPr>
        <p:spPr/>
        <p:txBody>
          <a:bodyPr/>
          <a:lstStyle/>
          <a:p>
            <a:r>
              <a:rPr lang="en-US" b="0" dirty="0"/>
              <a:t>Syrian Electronic army hacked and </a:t>
            </a:r>
            <a:r>
              <a:rPr lang="en-US" b="0" dirty="0" err="1"/>
              <a:t>rapleaced</a:t>
            </a:r>
            <a:r>
              <a:rPr lang="en-US" b="0" dirty="0"/>
              <a:t> the us marine </a:t>
            </a:r>
            <a:r>
              <a:rPr lang="en-US" b="0" dirty="0" err="1"/>
              <a:t>corp</a:t>
            </a:r>
            <a:r>
              <a:rPr lang="en-US" b="0" dirty="0"/>
              <a:t> website with messages </a:t>
            </a:r>
            <a:r>
              <a:rPr lang="en-US" b="0" dirty="0" err="1"/>
              <a:t>critisising</a:t>
            </a:r>
            <a:r>
              <a:rPr lang="en-US" b="0" dirty="0"/>
              <a:t> the </a:t>
            </a:r>
            <a:r>
              <a:rPr lang="en-US" b="0" dirty="0" err="1"/>
              <a:t>us’s</a:t>
            </a:r>
            <a:r>
              <a:rPr lang="en-US" b="0" dirty="0"/>
              <a:t> involvement in Syria.</a:t>
            </a:r>
          </a:p>
          <a:p>
            <a:r>
              <a:rPr lang="en-US" b="0" dirty="0"/>
              <a:t>Happened in a time where Obama was seeking approval for a military intervention in the Syrian civil war.</a:t>
            </a:r>
            <a:br>
              <a:rPr lang="en-US" b="0" dirty="0"/>
            </a:br>
            <a:r>
              <a:rPr lang="en-US" b="0" dirty="0"/>
              <a:t>The message</a:t>
            </a:r>
            <a:r>
              <a:rPr lang="en-GB" sz="1200" b="0" i="0" kern="1200" dirty="0">
                <a:solidFill>
                  <a:schemeClr val="tx1"/>
                </a:solidFill>
                <a:effectLst/>
                <a:latin typeface="+mn-lt"/>
                <a:ea typeface="+mn-ea"/>
                <a:cs typeface="+mn-cs"/>
              </a:rPr>
              <a:t>, angled to "brothers" in the Marine Corps, claimed that President Barack Obama was a "traitor who wants to put your lives in danger to rescue al Qaeda insurgents".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Brazil </a:t>
            </a:r>
          </a:p>
          <a:p>
            <a:r>
              <a:rPr lang="en-GB" sz="1200" b="0" i="0" kern="1200" dirty="0">
                <a:solidFill>
                  <a:schemeClr val="tx1"/>
                </a:solidFill>
                <a:effectLst/>
                <a:latin typeface="+mn-lt"/>
                <a:ea typeface="+mn-ea"/>
                <a:cs typeface="+mn-cs"/>
              </a:rPr>
              <a:t>Two part attack</a:t>
            </a:r>
          </a:p>
          <a:p>
            <a:r>
              <a:rPr lang="en-GB" sz="1200" b="0" i="0" kern="1200" dirty="0">
                <a:solidFill>
                  <a:schemeClr val="tx1"/>
                </a:solidFill>
                <a:effectLst/>
                <a:latin typeface="+mn-lt"/>
                <a:ea typeface="+mn-ea"/>
                <a:cs typeface="+mn-cs"/>
              </a:rPr>
              <a:t>Mainly ransomware </a:t>
            </a:r>
          </a:p>
          <a:p>
            <a:r>
              <a:rPr lang="en-GB" sz="1200" b="0" i="0" kern="1200" dirty="0">
                <a:solidFill>
                  <a:schemeClr val="tx1"/>
                </a:solidFill>
                <a:effectLst/>
                <a:latin typeface="+mn-lt"/>
                <a:ea typeface="+mn-ea"/>
                <a:cs typeface="+mn-cs"/>
              </a:rPr>
              <a:t>Conducted by lapsus </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basically used their websites as a ransomware note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Ukraine </a:t>
            </a:r>
          </a:p>
          <a:p>
            <a:r>
              <a:rPr lang="en-GB" sz="1200" b="0" i="0" kern="1200" dirty="0">
                <a:solidFill>
                  <a:schemeClr val="tx1"/>
                </a:solidFill>
                <a:effectLst/>
                <a:latin typeface="+mn-lt"/>
                <a:ea typeface="+mn-ea"/>
                <a:cs typeface="+mn-cs"/>
              </a:rPr>
              <a:t>You know what we’ll talk about this more later ……</a:t>
            </a:r>
          </a:p>
          <a:p>
            <a:r>
              <a:rPr lang="en-GB" sz="1200" b="0" i="0" kern="1200" dirty="0">
                <a:solidFill>
                  <a:schemeClr val="tx1"/>
                </a:solidFill>
                <a:effectLst/>
                <a:latin typeface="+mn-lt"/>
                <a:ea typeface="+mn-ea"/>
                <a:cs typeface="+mn-cs"/>
              </a:rPr>
              <a:t>But basically </a:t>
            </a:r>
            <a:r>
              <a:rPr lang="en-GB" sz="1200" b="0" i="0" kern="1200" dirty="0" err="1">
                <a:solidFill>
                  <a:schemeClr val="tx1"/>
                </a:solidFill>
                <a:effectLst/>
                <a:latin typeface="+mn-lt"/>
                <a:ea typeface="+mn-ea"/>
                <a:cs typeface="+mn-cs"/>
              </a:rPr>
              <a:t>ukrainine</a:t>
            </a:r>
            <a:r>
              <a:rPr lang="en-GB" sz="1200" b="0" i="0" kern="1200" dirty="0">
                <a:solidFill>
                  <a:schemeClr val="tx1"/>
                </a:solidFill>
                <a:effectLst/>
                <a:latin typeface="+mn-lt"/>
                <a:ea typeface="+mn-ea"/>
                <a:cs typeface="+mn-cs"/>
              </a:rPr>
              <a:t> websites were hit will warnings that something was going to happen </a:t>
            </a:r>
          </a:p>
          <a:p>
            <a:endParaRPr lang="en-GB" b="0" dirty="0"/>
          </a:p>
        </p:txBody>
      </p:sp>
      <p:sp>
        <p:nvSpPr>
          <p:cNvPr id="4" name="Slide Number Placeholder 3">
            <a:extLst>
              <a:ext uri="{FF2B5EF4-FFF2-40B4-BE49-F238E27FC236}">
                <a16:creationId xmlns:a16="http://schemas.microsoft.com/office/drawing/2014/main" id="{29CED619-B27D-4598-BCCB-1D05BB25F694}"/>
              </a:ext>
            </a:extLst>
          </p:cNvPr>
          <p:cNvSpPr>
            <a:spLocks noGrp="1"/>
          </p:cNvSpPr>
          <p:nvPr>
            <p:ph type="sldNum" sz="quarter" idx="5"/>
          </p:nvPr>
        </p:nvSpPr>
        <p:spPr/>
        <p:txBody>
          <a:bodyPr/>
          <a:lstStyle/>
          <a:p>
            <a:fld id="{62E8B243-63A8-4A94-A303-3FA514A4CF45}" type="slidenum">
              <a:rPr lang="en-GB" smtClean="0"/>
              <a:t>38</a:t>
            </a:fld>
            <a:endParaRPr lang="en-GB" dirty="0"/>
          </a:p>
        </p:txBody>
      </p:sp>
    </p:spTree>
    <p:extLst>
      <p:ext uri="{BB962C8B-B14F-4D97-AF65-F5344CB8AC3E}">
        <p14:creationId xmlns:p14="http://schemas.microsoft.com/office/powerpoint/2010/main" val="1386790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0E684-C55E-5E8B-EC14-67F4A70B1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955A3-57C5-FC63-C1CC-B21BA3908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27AA54-2736-877B-3A13-9AEC8B6987A1}"/>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Often combined with kinetic attacks, striking government and civilian infrastructure to </a:t>
            </a:r>
            <a:r>
              <a:rPr lang="en-US" sz="1200" b="0" i="0" u="sng" kern="1200" dirty="0">
                <a:solidFill>
                  <a:schemeClr val="tx1"/>
                </a:solidFill>
                <a:effectLst/>
                <a:latin typeface="+mn-lt"/>
                <a:ea typeface="+mn-ea"/>
                <a:cs typeface="+mn-cs"/>
                <a:hlinkClick r:id="rId3"/>
              </a:rPr>
              <a:t>compel a desired response</a:t>
            </a:r>
            <a:r>
              <a:rPr lang="en-US" sz="1200" b="0" i="0" kern="1200" dirty="0">
                <a:solidFill>
                  <a:schemeClr val="tx1"/>
                </a:solidFill>
                <a:effectLst/>
                <a:latin typeface="+mn-lt"/>
                <a:ea typeface="+mn-ea"/>
                <a:cs typeface="+mn-cs"/>
              </a:rPr>
              <a:t> from the targeted organization and its constituent.</a:t>
            </a:r>
            <a:endParaRPr lang="en-GB" dirty="0"/>
          </a:p>
        </p:txBody>
      </p:sp>
      <p:sp>
        <p:nvSpPr>
          <p:cNvPr id="4" name="Slide Number Placeholder 3">
            <a:extLst>
              <a:ext uri="{FF2B5EF4-FFF2-40B4-BE49-F238E27FC236}">
                <a16:creationId xmlns:a16="http://schemas.microsoft.com/office/drawing/2014/main" id="{64709F68-8FA7-2B85-CA35-7C3C9C530A85}"/>
              </a:ext>
            </a:extLst>
          </p:cNvPr>
          <p:cNvSpPr>
            <a:spLocks noGrp="1"/>
          </p:cNvSpPr>
          <p:nvPr>
            <p:ph type="sldNum" sz="quarter" idx="5"/>
          </p:nvPr>
        </p:nvSpPr>
        <p:spPr/>
        <p:txBody>
          <a:bodyPr/>
          <a:lstStyle/>
          <a:p>
            <a:fld id="{62E8B243-63A8-4A94-A303-3FA514A4CF45}" type="slidenum">
              <a:rPr lang="en-GB" smtClean="0"/>
              <a:t>39</a:t>
            </a:fld>
            <a:endParaRPr lang="en-GB" dirty="0"/>
          </a:p>
        </p:txBody>
      </p:sp>
    </p:spTree>
    <p:extLst>
      <p:ext uri="{BB962C8B-B14F-4D97-AF65-F5344CB8AC3E}">
        <p14:creationId xmlns:p14="http://schemas.microsoft.com/office/powerpoint/2010/main" val="1433237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7E2A6-483C-265C-DB50-594AABACC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7A44C-A1C9-0B62-D324-198CD8093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A279B-BA2A-1128-6878-23E00787B63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28995AD-98F1-638F-0572-FB8CB5114EFF}"/>
              </a:ext>
            </a:extLst>
          </p:cNvPr>
          <p:cNvSpPr>
            <a:spLocks noGrp="1"/>
          </p:cNvSpPr>
          <p:nvPr>
            <p:ph type="sldNum" sz="quarter" idx="5"/>
          </p:nvPr>
        </p:nvSpPr>
        <p:spPr/>
        <p:txBody>
          <a:bodyPr/>
          <a:lstStyle/>
          <a:p>
            <a:fld id="{62E8B243-63A8-4A94-A303-3FA514A4CF45}" type="slidenum">
              <a:rPr lang="en-GB" smtClean="0"/>
              <a:t>40</a:t>
            </a:fld>
            <a:endParaRPr lang="en-GB" dirty="0"/>
          </a:p>
        </p:txBody>
      </p:sp>
    </p:spTree>
    <p:extLst>
      <p:ext uri="{BB962C8B-B14F-4D97-AF65-F5344CB8AC3E}">
        <p14:creationId xmlns:p14="http://schemas.microsoft.com/office/powerpoint/2010/main" val="4131759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53265-6602-FD22-1A77-E2B9D6605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2B992-B7CC-F2BD-9C88-94C858C11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E7F737-46BF-BFC1-3FBD-BF96985E21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Hermetic  wiper</a:t>
            </a:r>
          </a:p>
          <a:p>
            <a:endParaRPr lang="en-GB" dirty="0"/>
          </a:p>
        </p:txBody>
      </p:sp>
      <p:sp>
        <p:nvSpPr>
          <p:cNvPr id="4" name="Slide Number Placeholder 3">
            <a:extLst>
              <a:ext uri="{FF2B5EF4-FFF2-40B4-BE49-F238E27FC236}">
                <a16:creationId xmlns:a16="http://schemas.microsoft.com/office/drawing/2014/main" id="{23623A45-3358-507E-D758-8D297554A99D}"/>
              </a:ext>
            </a:extLst>
          </p:cNvPr>
          <p:cNvSpPr>
            <a:spLocks noGrp="1"/>
          </p:cNvSpPr>
          <p:nvPr>
            <p:ph type="sldNum" sz="quarter" idx="5"/>
          </p:nvPr>
        </p:nvSpPr>
        <p:spPr/>
        <p:txBody>
          <a:bodyPr/>
          <a:lstStyle/>
          <a:p>
            <a:fld id="{62E8B243-63A8-4A94-A303-3FA514A4CF45}" type="slidenum">
              <a:rPr lang="en-GB" smtClean="0"/>
              <a:t>41</a:t>
            </a:fld>
            <a:endParaRPr lang="en-GB" dirty="0"/>
          </a:p>
        </p:txBody>
      </p:sp>
    </p:spTree>
    <p:extLst>
      <p:ext uri="{BB962C8B-B14F-4D97-AF65-F5344CB8AC3E}">
        <p14:creationId xmlns:p14="http://schemas.microsoft.com/office/powerpoint/2010/main" val="388810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1245F-2C6A-DC0A-C9EB-DE972F5426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C6B05F-F605-9B96-E0D5-EBB3EBA12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E2BE3-3A36-4E5C-5763-4A43A7C51B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Hermetic  wiper</a:t>
            </a:r>
          </a:p>
          <a:p>
            <a:endParaRPr lang="en-GB" dirty="0"/>
          </a:p>
        </p:txBody>
      </p:sp>
      <p:sp>
        <p:nvSpPr>
          <p:cNvPr id="4" name="Slide Number Placeholder 3">
            <a:extLst>
              <a:ext uri="{FF2B5EF4-FFF2-40B4-BE49-F238E27FC236}">
                <a16:creationId xmlns:a16="http://schemas.microsoft.com/office/drawing/2014/main" id="{1FB81810-5E28-E2DE-4713-D80BC5937952}"/>
              </a:ext>
            </a:extLst>
          </p:cNvPr>
          <p:cNvSpPr>
            <a:spLocks noGrp="1"/>
          </p:cNvSpPr>
          <p:nvPr>
            <p:ph type="sldNum" sz="quarter" idx="5"/>
          </p:nvPr>
        </p:nvSpPr>
        <p:spPr/>
        <p:txBody>
          <a:bodyPr/>
          <a:lstStyle/>
          <a:p>
            <a:fld id="{62E8B243-63A8-4A94-A303-3FA514A4CF45}" type="slidenum">
              <a:rPr lang="en-GB" smtClean="0"/>
              <a:t>42</a:t>
            </a:fld>
            <a:endParaRPr lang="en-GB" dirty="0"/>
          </a:p>
        </p:txBody>
      </p:sp>
    </p:spTree>
    <p:extLst>
      <p:ext uri="{BB962C8B-B14F-4D97-AF65-F5344CB8AC3E}">
        <p14:creationId xmlns:p14="http://schemas.microsoft.com/office/powerpoint/2010/main" val="3504467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Prior to the war Georgia was pushing for a complete political rebalance moving away from its soviet roots and into the arms of the NATO, attending a </a:t>
            </a:r>
            <a:r>
              <a:rPr lang="en-GB" noProof="0" dirty="0" err="1"/>
              <a:t>nato</a:t>
            </a:r>
            <a:r>
              <a:rPr lang="en-GB" noProof="0" dirty="0"/>
              <a:t> summit in Romania in 2008 where they were promised future membership.</a:t>
            </a:r>
          </a:p>
          <a:p>
            <a:r>
              <a:rPr lang="en-GB" noProof="0" dirty="0"/>
              <a:t>This came as a shock to Russia and its security interests having </a:t>
            </a:r>
            <a:r>
              <a:rPr lang="en-GB" noProof="0" dirty="0" err="1"/>
              <a:t>nato</a:t>
            </a:r>
            <a:r>
              <a:rPr lang="en-GB" noProof="0" dirty="0"/>
              <a:t> countries surrounding it with Latvia, Estonia and Bulgaria all joining </a:t>
            </a:r>
            <a:r>
              <a:rPr lang="en-GB" noProof="0" dirty="0" err="1"/>
              <a:t>nato</a:t>
            </a:r>
            <a:r>
              <a:rPr lang="en-GB" noProof="0" dirty="0"/>
              <a:t>.</a:t>
            </a:r>
          </a:p>
          <a:p>
            <a:r>
              <a:rPr lang="en-GB" noProof="0" dirty="0"/>
              <a:t>Russian Forces struck out against with the plan to insight a regime change in Georgia and deter them from joining </a:t>
            </a:r>
            <a:r>
              <a:rPr lang="en-GB" noProof="0" dirty="0" err="1"/>
              <a:t>nato</a:t>
            </a:r>
            <a:r>
              <a:rPr lang="en-GB" noProof="0" dirty="0"/>
              <a:t>.</a:t>
            </a:r>
          </a:p>
          <a:p>
            <a:r>
              <a:rPr lang="en-GB" noProof="0" dirty="0"/>
              <a:t>With Russia sending forces into the south this caused Georgia to mobilize into combat despite European countries advising they don’t.</a:t>
            </a:r>
            <a:br>
              <a:rPr lang="en-GB" noProof="0" dirty="0"/>
            </a:br>
            <a:r>
              <a:rPr lang="en-GB" noProof="0" dirty="0"/>
              <a:t>The conflict ended in a ceasefire with Georgia losing a significant amount of territory to the far larger Russian federation.</a:t>
            </a:r>
            <a:br>
              <a:rPr lang="en-GB" noProof="0" dirty="0"/>
            </a:br>
            <a:r>
              <a:rPr lang="en-GB" noProof="0" dirty="0"/>
              <a:t>But Russians plan did not work out with Georgia staying firmly pro </a:t>
            </a:r>
            <a:r>
              <a:rPr lang="en-GB" noProof="0" dirty="0" err="1"/>
              <a:t>nato</a:t>
            </a:r>
            <a:r>
              <a:rPr lang="en-GB" noProof="0" dirty="0"/>
              <a:t>.</a:t>
            </a:r>
            <a:br>
              <a:rPr lang="en-GB" noProof="0" dirty="0"/>
            </a:br>
            <a:r>
              <a:rPr lang="en-GB" noProof="0" dirty="0"/>
              <a:t>Unfortunately, due to the now present Russian influence in Georgia because of the lost territories it will now be much harder for Georgia to join </a:t>
            </a:r>
            <a:r>
              <a:rPr lang="en-GB" noProof="0" dirty="0" err="1"/>
              <a:t>nato</a:t>
            </a:r>
            <a:r>
              <a:rPr lang="en-GB" noProof="0" dirty="0"/>
              <a:t> as a full member.</a:t>
            </a:r>
          </a:p>
        </p:txBody>
      </p:sp>
      <p:sp>
        <p:nvSpPr>
          <p:cNvPr id="4" name="Slide Number Placeholder 3"/>
          <p:cNvSpPr>
            <a:spLocks noGrp="1"/>
          </p:cNvSpPr>
          <p:nvPr>
            <p:ph type="sldNum" sz="quarter" idx="5"/>
          </p:nvPr>
        </p:nvSpPr>
        <p:spPr/>
        <p:txBody>
          <a:bodyPr/>
          <a:lstStyle/>
          <a:p>
            <a:fld id="{62E8B243-63A8-4A94-A303-3FA514A4CF45}" type="slidenum">
              <a:rPr lang="en-GB" smtClean="0"/>
              <a:t>44</a:t>
            </a:fld>
            <a:endParaRPr lang="en-GB" dirty="0"/>
          </a:p>
        </p:txBody>
      </p:sp>
    </p:spTree>
    <p:extLst>
      <p:ext uri="{BB962C8B-B14F-4D97-AF65-F5344CB8AC3E}">
        <p14:creationId xmlns:p14="http://schemas.microsoft.com/office/powerpoint/2010/main" val="1806979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E09FF-8175-16B6-5F16-21780816A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0AB656-A14C-1195-C96B-56E33B207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7D992F-5A43-EE3F-01A5-5DB4A7E0EBDE}"/>
              </a:ext>
            </a:extLst>
          </p:cNvPr>
          <p:cNvSpPr>
            <a:spLocks noGrp="1"/>
          </p:cNvSpPr>
          <p:nvPr>
            <p:ph type="body" idx="1"/>
          </p:nvPr>
        </p:nvSpPr>
        <p:spPr/>
        <p:txBody>
          <a:bodyPr/>
          <a:lstStyle/>
          <a:p>
            <a:r>
              <a:rPr lang="en-US" b="0" dirty="0"/>
              <a:t>During the Russo-Georgian war </a:t>
            </a:r>
          </a:p>
          <a:p>
            <a:r>
              <a:rPr lang="en-US" b="0" dirty="0"/>
              <a:t>Regarded as the first-time hacking made up a significant part of a war </a:t>
            </a:r>
          </a:p>
          <a:p>
            <a:r>
              <a:rPr lang="en-GB" b="0" dirty="0"/>
              <a:t>Attacks started 3 weeks before the shooting war began but reached a crescendo at the end of the conflict pressuring a faster surrender of the regions Russia was interested in. </a:t>
            </a:r>
          </a:p>
          <a:p>
            <a:r>
              <a:rPr lang="en-GB" b="0" dirty="0"/>
              <a:t>Main targets – Government sites </a:t>
            </a:r>
          </a:p>
          <a:p>
            <a:endParaRPr lang="en-GB" b="0" dirty="0"/>
          </a:p>
          <a:p>
            <a:r>
              <a:rPr lang="en-GB" b="0" dirty="0"/>
              <a:t>Responsible – Russian GRU and FSB</a:t>
            </a:r>
            <a:br>
              <a:rPr lang="en-GB" b="0" dirty="0"/>
            </a:br>
            <a:r>
              <a:rPr lang="en-GB" b="0" dirty="0"/>
              <a:t>But the</a:t>
            </a:r>
          </a:p>
        </p:txBody>
      </p:sp>
      <p:sp>
        <p:nvSpPr>
          <p:cNvPr id="4" name="Slide Number Placeholder 3">
            <a:extLst>
              <a:ext uri="{FF2B5EF4-FFF2-40B4-BE49-F238E27FC236}">
                <a16:creationId xmlns:a16="http://schemas.microsoft.com/office/drawing/2014/main" id="{49C32AB6-DBB1-4F79-1974-66D1CF16D0B5}"/>
              </a:ext>
            </a:extLst>
          </p:cNvPr>
          <p:cNvSpPr>
            <a:spLocks noGrp="1"/>
          </p:cNvSpPr>
          <p:nvPr>
            <p:ph type="sldNum" sz="quarter" idx="5"/>
          </p:nvPr>
        </p:nvSpPr>
        <p:spPr/>
        <p:txBody>
          <a:bodyPr/>
          <a:lstStyle/>
          <a:p>
            <a:fld id="{62E8B243-63A8-4A94-A303-3FA514A4CF45}" type="slidenum">
              <a:rPr lang="en-GB" smtClean="0"/>
              <a:t>45</a:t>
            </a:fld>
            <a:endParaRPr lang="en-GB" dirty="0"/>
          </a:p>
        </p:txBody>
      </p:sp>
    </p:spTree>
    <p:extLst>
      <p:ext uri="{BB962C8B-B14F-4D97-AF65-F5344CB8AC3E}">
        <p14:creationId xmlns:p14="http://schemas.microsoft.com/office/powerpoint/2010/main" val="3786195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34E16-87F3-AEA8-77A7-08A0A7E32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2D078-04BC-7FB0-13EC-497BAA69C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54121-A298-5409-2DD7-2AE2840CADAD}"/>
              </a:ext>
            </a:extLst>
          </p:cNvPr>
          <p:cNvSpPr>
            <a:spLocks noGrp="1"/>
          </p:cNvSpPr>
          <p:nvPr>
            <p:ph type="body" idx="1"/>
          </p:nvPr>
        </p:nvSpPr>
        <p:spPr/>
        <p:txBody>
          <a:bodyPr/>
          <a:lstStyle/>
          <a:p>
            <a:r>
              <a:rPr lang="en-GB" noProof="0" dirty="0"/>
              <a:t>After the collapse of the soviet union like Georgia Ukraine became separate from Russia. Putin claims this fallout of the USSR to be the “Greatest Geopolitical Catastrophe of the 20</a:t>
            </a:r>
            <a:r>
              <a:rPr lang="en-GB" baseline="30000" noProof="0" dirty="0"/>
              <a:t>th</a:t>
            </a:r>
            <a:r>
              <a:rPr lang="en-GB" noProof="0" dirty="0"/>
              <a:t> century” and has been trying to gain control of the region ever since.</a:t>
            </a:r>
          </a:p>
          <a:p>
            <a:r>
              <a:rPr lang="en-GB" noProof="0" dirty="0"/>
              <a:t>Following the collapse many post communist states have requested and in some cases been granted NATO membership.</a:t>
            </a:r>
          </a:p>
          <a:p>
            <a:r>
              <a:rPr lang="en-GB" noProof="0" dirty="0"/>
              <a:t>Russia sees this as threatening behaviour.</a:t>
            </a:r>
            <a:br>
              <a:rPr lang="en-GB" noProof="0" dirty="0"/>
            </a:br>
            <a:r>
              <a:rPr lang="en-GB" noProof="0" dirty="0"/>
              <a:t>Russia sees the prospect of Ukraine joining </a:t>
            </a:r>
            <a:r>
              <a:rPr lang="en-GB" noProof="0" dirty="0" err="1"/>
              <a:t>nato</a:t>
            </a:r>
            <a:r>
              <a:rPr lang="en-GB" noProof="0" dirty="0"/>
              <a:t> especially threatening and claims that Ukraine unfairly gained historic parts of Russia during the collapse of the Soviet Union.</a:t>
            </a:r>
          </a:p>
          <a:p>
            <a:r>
              <a:rPr lang="en-GB" noProof="0" dirty="0"/>
              <a:t>In previous years before the conflict Russia illegally annexed Crimea a territory in the south of Ukraine as well as supporting separatists to gain control of a border region known as </a:t>
            </a:r>
            <a:r>
              <a:rPr lang="en-GB" noProof="0" dirty="0" err="1"/>
              <a:t>donbas</a:t>
            </a:r>
            <a:r>
              <a:rPr lang="en-GB" noProof="0" dirty="0"/>
              <a:t>. These separatists have been receiving Russian support ever since.</a:t>
            </a:r>
            <a:br>
              <a:rPr lang="en-GB" noProof="0" dirty="0"/>
            </a:br>
            <a:br>
              <a:rPr lang="en-GB" noProof="0" dirty="0"/>
            </a:br>
            <a:r>
              <a:rPr lang="en-GB" noProof="0" dirty="0"/>
              <a:t>Their main goal here was to weaken Ukraine and slow its tilt to the west.</a:t>
            </a:r>
            <a:br>
              <a:rPr lang="en-GB" noProof="0" dirty="0"/>
            </a:br>
            <a:r>
              <a:rPr lang="en-GB" noProof="0" dirty="0"/>
              <a:t>To join NATO you need unanimous consent from all 32 Nato members, this hasn’t been reached yet due to concerns about not wanting to upset Russia and corruption within Ukraine  </a:t>
            </a:r>
          </a:p>
        </p:txBody>
      </p:sp>
      <p:sp>
        <p:nvSpPr>
          <p:cNvPr id="4" name="Slide Number Placeholder 3">
            <a:extLst>
              <a:ext uri="{FF2B5EF4-FFF2-40B4-BE49-F238E27FC236}">
                <a16:creationId xmlns:a16="http://schemas.microsoft.com/office/drawing/2014/main" id="{063294BE-9777-1773-7858-D4FEEFC92889}"/>
              </a:ext>
            </a:extLst>
          </p:cNvPr>
          <p:cNvSpPr>
            <a:spLocks noGrp="1"/>
          </p:cNvSpPr>
          <p:nvPr>
            <p:ph type="sldNum" sz="quarter" idx="5"/>
          </p:nvPr>
        </p:nvSpPr>
        <p:spPr/>
        <p:txBody>
          <a:bodyPr/>
          <a:lstStyle/>
          <a:p>
            <a:fld id="{62E8B243-63A8-4A94-A303-3FA514A4CF45}" type="slidenum">
              <a:rPr lang="en-GB" smtClean="0"/>
              <a:t>46</a:t>
            </a:fld>
            <a:endParaRPr lang="en-GB" dirty="0"/>
          </a:p>
        </p:txBody>
      </p:sp>
    </p:spTree>
    <p:extLst>
      <p:ext uri="{BB962C8B-B14F-4D97-AF65-F5344CB8AC3E}">
        <p14:creationId xmlns:p14="http://schemas.microsoft.com/office/powerpoint/2010/main" val="635117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3 main types </a:t>
            </a:r>
          </a:p>
          <a:p>
            <a:pPr marL="171450" indent="-171450">
              <a:buFont typeface="Arial" panose="020B0604020202020204" pitchFamily="34" charset="0"/>
              <a:buChar char="•"/>
            </a:pPr>
            <a:r>
              <a:rPr lang="en-US" dirty="0"/>
              <a:t>Can be as loud or as quiet as needed </a:t>
            </a:r>
          </a:p>
          <a:p>
            <a:pPr marL="171450" indent="-171450">
              <a:buFont typeface="Arial" panose="020B0604020202020204" pitchFamily="34" charset="0"/>
              <a:buChar char="•"/>
            </a:pPr>
            <a:r>
              <a:rPr lang="en-US" dirty="0"/>
              <a:t>No need to abide to the CMA </a:t>
            </a:r>
          </a:p>
          <a:p>
            <a:pPr marL="171450" indent="-171450">
              <a:buFont typeface="Arial" panose="020B0604020202020204" pitchFamily="34" charset="0"/>
              <a:buChar char="•"/>
            </a:pPr>
            <a:r>
              <a:rPr lang="en-US" dirty="0"/>
              <a:t>Often used in conjunction with a physical attack </a:t>
            </a:r>
            <a:endParaRPr lang="en-GB" dirty="0"/>
          </a:p>
          <a:p>
            <a:endParaRPr lang="en-GB" dirty="0"/>
          </a:p>
        </p:txBody>
      </p:sp>
      <p:sp>
        <p:nvSpPr>
          <p:cNvPr id="4" name="Slide Number Placeholder 3"/>
          <p:cNvSpPr>
            <a:spLocks noGrp="1"/>
          </p:cNvSpPr>
          <p:nvPr>
            <p:ph type="sldNum" sz="quarter" idx="5"/>
          </p:nvPr>
        </p:nvSpPr>
        <p:spPr/>
        <p:txBody>
          <a:bodyPr/>
          <a:lstStyle/>
          <a:p>
            <a:fld id="{62E8B243-63A8-4A94-A303-3FA514A4CF45}" type="slidenum">
              <a:rPr lang="en-GB" smtClean="0"/>
              <a:t>6</a:t>
            </a:fld>
            <a:endParaRPr lang="en-GB" dirty="0"/>
          </a:p>
        </p:txBody>
      </p:sp>
    </p:spTree>
    <p:extLst>
      <p:ext uri="{BB962C8B-B14F-4D97-AF65-F5344CB8AC3E}">
        <p14:creationId xmlns:p14="http://schemas.microsoft.com/office/powerpoint/2010/main" val="3185151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r>
              <a:rPr lang="en-GB" baseline="30000" dirty="0"/>
              <a:t>th</a:t>
            </a:r>
            <a:r>
              <a:rPr lang="en-GB" dirty="0"/>
              <a:t> of </a:t>
            </a:r>
            <a:r>
              <a:rPr lang="en-GB" dirty="0" err="1"/>
              <a:t>feb</a:t>
            </a:r>
            <a:r>
              <a:rPr lang="en-GB" dirty="0"/>
              <a:t> government / banks / radio several hours </a:t>
            </a:r>
          </a:p>
          <a:p>
            <a:endParaRPr lang="en-GB" dirty="0"/>
          </a:p>
          <a:p>
            <a:r>
              <a:rPr lang="en-GB" dirty="0"/>
              <a:t>25</a:t>
            </a:r>
            <a:r>
              <a:rPr lang="en-GB" baseline="30000" dirty="0"/>
              <a:t>th</a:t>
            </a:r>
            <a:r>
              <a:rPr lang="en-GB" dirty="0"/>
              <a:t> – border attack with the intentions of stopping people from immigrating to Romania </a:t>
            </a:r>
          </a:p>
        </p:txBody>
      </p:sp>
      <p:sp>
        <p:nvSpPr>
          <p:cNvPr id="4" name="Slide Number Placeholder 3"/>
          <p:cNvSpPr>
            <a:spLocks noGrp="1"/>
          </p:cNvSpPr>
          <p:nvPr>
            <p:ph type="sldNum" sz="quarter" idx="5"/>
          </p:nvPr>
        </p:nvSpPr>
        <p:spPr/>
        <p:txBody>
          <a:bodyPr/>
          <a:lstStyle/>
          <a:p>
            <a:fld id="{62E8B243-63A8-4A94-A303-3FA514A4CF45}" type="slidenum">
              <a:rPr lang="en-GB" smtClean="0"/>
              <a:t>48</a:t>
            </a:fld>
            <a:endParaRPr lang="en-GB" dirty="0"/>
          </a:p>
        </p:txBody>
      </p:sp>
    </p:spTree>
    <p:extLst>
      <p:ext uri="{BB962C8B-B14F-4D97-AF65-F5344CB8AC3E}">
        <p14:creationId xmlns:p14="http://schemas.microsoft.com/office/powerpoint/2010/main" val="2962139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5F347-7451-8756-9B5A-D5C92A104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ED977-9DFD-C7D4-EB6B-F84DE6159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82527-0704-7504-7E16-7F2B33228B8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5CFEBC8-DF04-718D-5F57-89A53DF3AC45}"/>
              </a:ext>
            </a:extLst>
          </p:cNvPr>
          <p:cNvSpPr>
            <a:spLocks noGrp="1"/>
          </p:cNvSpPr>
          <p:nvPr>
            <p:ph type="sldNum" sz="quarter" idx="5"/>
          </p:nvPr>
        </p:nvSpPr>
        <p:spPr/>
        <p:txBody>
          <a:bodyPr/>
          <a:lstStyle/>
          <a:p>
            <a:fld id="{62E8B243-63A8-4A94-A303-3FA514A4CF45}" type="slidenum">
              <a:rPr lang="en-GB" smtClean="0"/>
              <a:t>49</a:t>
            </a:fld>
            <a:endParaRPr lang="en-GB" dirty="0"/>
          </a:p>
        </p:txBody>
      </p:sp>
    </p:spTree>
    <p:extLst>
      <p:ext uri="{BB962C8B-B14F-4D97-AF65-F5344CB8AC3E}">
        <p14:creationId xmlns:p14="http://schemas.microsoft.com/office/powerpoint/2010/main" val="357342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ED078-5316-561E-83E6-2932D5DC4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EC2F0-B214-7C6A-B2BE-CFBE28365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A6FDB-49A7-ABB0-6FFE-A0F18E223F00}"/>
              </a:ext>
            </a:extLst>
          </p:cNvPr>
          <p:cNvSpPr>
            <a:spLocks noGrp="1"/>
          </p:cNvSpPr>
          <p:nvPr>
            <p:ph type="body" idx="1"/>
          </p:nvPr>
        </p:nvSpPr>
        <p:spPr/>
        <p:txBody>
          <a:bodyPr/>
          <a:lstStyle/>
          <a:p>
            <a:r>
              <a:rPr lang="en-GB" sz="1200" b="0" i="0" kern="1200" dirty="0" err="1">
                <a:solidFill>
                  <a:schemeClr val="tx1"/>
                </a:solidFill>
                <a:effectLst/>
                <a:latin typeface="+mn-lt"/>
                <a:ea typeface="+mn-ea"/>
                <a:cs typeface="+mn-cs"/>
              </a:rPr>
              <a:t>Industroyer</a:t>
            </a:r>
            <a:r>
              <a:rPr lang="en-GB" sz="1200" b="0" i="0" kern="1200" dirty="0">
                <a:solidFill>
                  <a:schemeClr val="tx1"/>
                </a:solidFill>
                <a:effectLst/>
                <a:latin typeface="+mn-lt"/>
                <a:ea typeface="+mn-ea"/>
                <a:cs typeface="+mn-cs"/>
              </a:rPr>
              <a:t> 2  - Researchers believe that if the attack had not been thwarted, it would have caused blackouts for two million people and could have been the most serious cyberattack against Ukraine since the Russian invasion.</a:t>
            </a:r>
            <a:endParaRPr lang="en-GB" dirty="0"/>
          </a:p>
        </p:txBody>
      </p:sp>
      <p:sp>
        <p:nvSpPr>
          <p:cNvPr id="4" name="Slide Number Placeholder 3">
            <a:extLst>
              <a:ext uri="{FF2B5EF4-FFF2-40B4-BE49-F238E27FC236}">
                <a16:creationId xmlns:a16="http://schemas.microsoft.com/office/drawing/2014/main" id="{CEF20795-5969-080B-8D66-ECF9BEB843D8}"/>
              </a:ext>
            </a:extLst>
          </p:cNvPr>
          <p:cNvSpPr>
            <a:spLocks noGrp="1"/>
          </p:cNvSpPr>
          <p:nvPr>
            <p:ph type="sldNum" sz="quarter" idx="5"/>
          </p:nvPr>
        </p:nvSpPr>
        <p:spPr/>
        <p:txBody>
          <a:bodyPr/>
          <a:lstStyle/>
          <a:p>
            <a:fld id="{62E8B243-63A8-4A94-A303-3FA514A4CF45}" type="slidenum">
              <a:rPr lang="en-GB" smtClean="0"/>
              <a:t>50</a:t>
            </a:fld>
            <a:endParaRPr lang="en-GB" dirty="0"/>
          </a:p>
        </p:txBody>
      </p:sp>
    </p:spTree>
    <p:extLst>
      <p:ext uri="{BB962C8B-B14F-4D97-AF65-F5344CB8AC3E}">
        <p14:creationId xmlns:p14="http://schemas.microsoft.com/office/powerpoint/2010/main" val="2724891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 claymore, cheap, reliable but just a bit boring – nothing to special going for it </a:t>
            </a:r>
          </a:p>
          <a:p>
            <a:r>
              <a:rPr lang="en-GB" dirty="0"/>
              <a:t>B – PMR-A good unique design but wooden stakes in the mine can rot leaving it unpredictable </a:t>
            </a:r>
            <a:br>
              <a:rPr lang="en-GB" dirty="0"/>
            </a:br>
            <a:r>
              <a:rPr lang="en-GB" dirty="0"/>
              <a:t>m14 toe popper – small, effective but war crime????? And dated design </a:t>
            </a:r>
          </a:p>
          <a:p>
            <a:endParaRPr lang="en-GB" dirty="0"/>
          </a:p>
          <a:p>
            <a:r>
              <a:rPr lang="en-GB" dirty="0"/>
              <a:t>A- TM-62  very </a:t>
            </a:r>
            <a:r>
              <a:rPr lang="en-GB" dirty="0" err="1"/>
              <a:t>very</a:t>
            </a:r>
            <a:r>
              <a:rPr lang="en-GB" dirty="0"/>
              <a:t> solid anti tank mine, still used to this day, explosive amount of cultural impact.</a:t>
            </a:r>
          </a:p>
          <a:p>
            <a:endParaRPr lang="en-GB" dirty="0"/>
          </a:p>
          <a:p>
            <a:r>
              <a:rPr lang="en-GB" dirty="0"/>
              <a:t>S- </a:t>
            </a:r>
            <a:r>
              <a:rPr lang="en-US" sz="1200" b="0" i="0" kern="1200" dirty="0">
                <a:solidFill>
                  <a:schemeClr val="tx1"/>
                </a:solidFill>
                <a:effectLst/>
                <a:latin typeface="+mn-lt"/>
                <a:ea typeface="+mn-ea"/>
                <a:cs typeface="+mn-cs"/>
              </a:rPr>
              <a:t>These mines were intended to be placed on the </a:t>
            </a:r>
            <a:r>
              <a:rPr lang="en-US" sz="1200" b="0" i="0" u="none" strike="noStrike" kern="1200" dirty="0">
                <a:solidFill>
                  <a:schemeClr val="tx1"/>
                </a:solidFill>
                <a:effectLst/>
                <a:latin typeface="+mn-lt"/>
                <a:ea typeface="+mn-ea"/>
                <a:cs typeface="+mn-cs"/>
                <a:hlinkClick r:id="rId3" tooltip="North German Plain"/>
              </a:rPr>
              <a:t>North German Plain</a:t>
            </a:r>
            <a:r>
              <a:rPr lang="en-US" sz="1200" b="0" i="0" kern="1200" dirty="0">
                <a:solidFill>
                  <a:schemeClr val="tx1"/>
                </a:solidFill>
                <a:effectLst/>
                <a:latin typeface="+mn-lt"/>
                <a:ea typeface="+mn-ea"/>
                <a:cs typeface="+mn-cs"/>
              </a:rPr>
              <a:t> in the event of Soviet invasion from the east.</a:t>
            </a:r>
            <a:endParaRPr lang="en-GB" dirty="0"/>
          </a:p>
        </p:txBody>
      </p:sp>
      <p:sp>
        <p:nvSpPr>
          <p:cNvPr id="4" name="Slide Number Placeholder 3"/>
          <p:cNvSpPr>
            <a:spLocks noGrp="1"/>
          </p:cNvSpPr>
          <p:nvPr>
            <p:ph type="sldNum" sz="quarter" idx="5"/>
          </p:nvPr>
        </p:nvSpPr>
        <p:spPr/>
        <p:txBody>
          <a:bodyPr/>
          <a:lstStyle/>
          <a:p>
            <a:fld id="{62E8B243-63A8-4A94-A303-3FA514A4CF45}" type="slidenum">
              <a:rPr lang="en-GB" smtClean="0"/>
              <a:t>51</a:t>
            </a:fld>
            <a:endParaRPr lang="en-GB" dirty="0"/>
          </a:p>
        </p:txBody>
      </p:sp>
    </p:spTree>
    <p:extLst>
      <p:ext uri="{BB962C8B-B14F-4D97-AF65-F5344CB8AC3E}">
        <p14:creationId xmlns:p14="http://schemas.microsoft.com/office/powerpoint/2010/main" val="3659710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B3264-9D09-89BC-7074-AEEEE04FE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ED0C4-6E72-2049-62A4-F3F47704F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26C884-1A26-6AEC-4253-B59BEE8B081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20C8138-6218-1BB9-93FC-C185C713C7A9}"/>
              </a:ext>
            </a:extLst>
          </p:cNvPr>
          <p:cNvSpPr>
            <a:spLocks noGrp="1"/>
          </p:cNvSpPr>
          <p:nvPr>
            <p:ph type="sldNum" sz="quarter" idx="5"/>
          </p:nvPr>
        </p:nvSpPr>
        <p:spPr/>
        <p:txBody>
          <a:bodyPr/>
          <a:lstStyle/>
          <a:p>
            <a:fld id="{62E8B243-63A8-4A94-A303-3FA514A4CF45}" type="slidenum">
              <a:rPr lang="en-GB" smtClean="0"/>
              <a:t>52</a:t>
            </a:fld>
            <a:endParaRPr lang="en-GB" dirty="0"/>
          </a:p>
        </p:txBody>
      </p:sp>
    </p:spTree>
    <p:extLst>
      <p:ext uri="{BB962C8B-B14F-4D97-AF65-F5344CB8AC3E}">
        <p14:creationId xmlns:p14="http://schemas.microsoft.com/office/powerpoint/2010/main" val="482575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E8B243-63A8-4A94-A303-3FA514A4CF45}" type="slidenum">
              <a:rPr lang="en-GB" smtClean="0"/>
              <a:t>53</a:t>
            </a:fld>
            <a:endParaRPr lang="en-GB" dirty="0"/>
          </a:p>
        </p:txBody>
      </p:sp>
    </p:spTree>
    <p:extLst>
      <p:ext uri="{BB962C8B-B14F-4D97-AF65-F5344CB8AC3E}">
        <p14:creationId xmlns:p14="http://schemas.microsoft.com/office/powerpoint/2010/main" val="3282750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77382-041F-76BE-F83D-3613AA1CC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B84DA-521D-E4AB-2293-F7DBC072D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91AC7-8470-E678-A10C-C2398E404935}"/>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Interfering with and influencing targeted organizations to steer them into </a:t>
            </a:r>
            <a:r>
              <a:rPr lang="en-US" sz="1200" b="0" i="0" u="sng" kern="1200" dirty="0">
                <a:solidFill>
                  <a:schemeClr val="tx1"/>
                </a:solidFill>
                <a:effectLst/>
                <a:latin typeface="+mn-lt"/>
                <a:ea typeface="+mn-ea"/>
                <a:cs typeface="+mn-cs"/>
                <a:hlinkClick r:id="rId3"/>
              </a:rPr>
              <a:t>voluntarily making decisions</a:t>
            </a:r>
            <a:r>
              <a:rPr lang="en-US" sz="1200" b="0" i="0" kern="1200" dirty="0">
                <a:solidFill>
                  <a:schemeClr val="tx1"/>
                </a:solidFill>
                <a:effectLst/>
                <a:latin typeface="+mn-lt"/>
                <a:ea typeface="+mn-ea"/>
                <a:cs typeface="+mn-cs"/>
              </a:rPr>
              <a:t> that are harmful to their security, often using information operations. Also, gaining strategic access to civilian and government infrastructure, often in anticipation of tactical engagement.</a:t>
            </a:r>
            <a:endParaRPr lang="en-GB" dirty="0"/>
          </a:p>
        </p:txBody>
      </p:sp>
      <p:sp>
        <p:nvSpPr>
          <p:cNvPr id="4" name="Slide Number Placeholder 3">
            <a:extLst>
              <a:ext uri="{FF2B5EF4-FFF2-40B4-BE49-F238E27FC236}">
                <a16:creationId xmlns:a16="http://schemas.microsoft.com/office/drawing/2014/main" id="{488546A5-D9C1-6C6D-ECB4-BD9D02C6EBDF}"/>
              </a:ext>
            </a:extLst>
          </p:cNvPr>
          <p:cNvSpPr>
            <a:spLocks noGrp="1"/>
          </p:cNvSpPr>
          <p:nvPr>
            <p:ph type="sldNum" sz="quarter" idx="5"/>
          </p:nvPr>
        </p:nvSpPr>
        <p:spPr/>
        <p:txBody>
          <a:bodyPr/>
          <a:lstStyle/>
          <a:p>
            <a:fld id="{62E8B243-63A8-4A94-A303-3FA514A4CF45}" type="slidenum">
              <a:rPr lang="en-GB" smtClean="0"/>
              <a:t>8</a:t>
            </a:fld>
            <a:endParaRPr lang="en-GB" dirty="0"/>
          </a:p>
        </p:txBody>
      </p:sp>
    </p:spTree>
    <p:extLst>
      <p:ext uri="{BB962C8B-B14F-4D97-AF65-F5344CB8AC3E}">
        <p14:creationId xmlns:p14="http://schemas.microsoft.com/office/powerpoint/2010/main" val="2655194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Botnets can be used  on social medias to provide a lot of noise and push narratives to the enemies. </a:t>
            </a:r>
          </a:p>
          <a:p>
            <a:r>
              <a:rPr lang="en-GB" dirty="0"/>
              <a:t>Using many bots can make an opinion seem very popular and can psychologically influence people.</a:t>
            </a:r>
          </a:p>
          <a:p>
            <a:r>
              <a:rPr lang="en-GB" dirty="0"/>
              <a:t>Humans are more likely to trust ideas they’ve seen repeatedly due </a:t>
            </a:r>
          </a:p>
          <a:p>
            <a:r>
              <a:rPr lang="en-GB" dirty="0"/>
              <a:t>Bandwagon effect mention</a:t>
            </a:r>
          </a:p>
          <a:p>
            <a:endParaRPr lang="en-GB" dirty="0"/>
          </a:p>
          <a:p>
            <a:endParaRPr lang="en-GB" dirty="0"/>
          </a:p>
          <a:p>
            <a:r>
              <a:rPr lang="en-GB" dirty="0"/>
              <a:t>Use of sock puppets is like botnets but these are often way more established, not just empty accounts.</a:t>
            </a:r>
          </a:p>
          <a:p>
            <a:r>
              <a:rPr lang="en-GB" dirty="0"/>
              <a:t>Sock puppets will have full backstories /  including local history ( sometimes from stolen accounts). </a:t>
            </a:r>
          </a:p>
          <a:p>
            <a:r>
              <a:rPr lang="en-GB" dirty="0"/>
              <a:t>Slow boil tactics will often be used starting neutral posting and then later moving to starting to subtly question governments / push narratives</a:t>
            </a:r>
          </a:p>
          <a:p>
            <a:r>
              <a:rPr lang="en-US" dirty="0"/>
              <a:t>“I’m not sure the government’s telling the full story on X”</a:t>
            </a:r>
          </a:p>
          <a:p>
            <a:r>
              <a:rPr lang="en-US" dirty="0"/>
              <a:t>Multiple Sock puppets will often be used together either to back each other up (more believable) or to disagree with each other to seem more genuine </a:t>
            </a:r>
          </a:p>
          <a:p>
            <a:endParaRPr lang="en-US" dirty="0"/>
          </a:p>
          <a:p>
            <a:endParaRPr lang="en-US" dirty="0"/>
          </a:p>
          <a:p>
            <a:r>
              <a:rPr lang="en-US" dirty="0"/>
              <a:t>Platforms </a:t>
            </a:r>
            <a:r>
              <a:rPr lang="en-US" dirty="0" err="1"/>
              <a:t>boosat</a:t>
            </a:r>
            <a:r>
              <a:rPr lang="en-US" dirty="0"/>
              <a:t> content that appears engaging </a:t>
            </a:r>
            <a:br>
              <a:rPr lang="en-US" dirty="0"/>
            </a:br>
            <a:r>
              <a:rPr lang="en-US" dirty="0"/>
              <a:t>so use of botnets will boost the exposure of propaganda posts </a:t>
            </a:r>
          </a:p>
          <a:p>
            <a:endParaRPr lang="en-US" dirty="0"/>
          </a:p>
          <a:p>
            <a:endParaRPr lang="en-US" dirty="0"/>
          </a:p>
          <a:p>
            <a:br>
              <a:rPr lang="en-US" dirty="0"/>
            </a:br>
            <a:r>
              <a:rPr lang="en-GB" dirty="0"/>
              <a:t> 	</a:t>
            </a:r>
          </a:p>
        </p:txBody>
      </p:sp>
      <p:sp>
        <p:nvSpPr>
          <p:cNvPr id="4" name="Slide Number Placeholder 3"/>
          <p:cNvSpPr>
            <a:spLocks noGrp="1"/>
          </p:cNvSpPr>
          <p:nvPr>
            <p:ph type="sldNum" sz="quarter" idx="5"/>
          </p:nvPr>
        </p:nvSpPr>
        <p:spPr/>
        <p:txBody>
          <a:bodyPr/>
          <a:lstStyle/>
          <a:p>
            <a:fld id="{62E8B243-63A8-4A94-A303-3FA514A4CF45}" type="slidenum">
              <a:rPr lang="en-GB" smtClean="0"/>
              <a:t>9</a:t>
            </a:fld>
            <a:endParaRPr lang="en-GB" dirty="0"/>
          </a:p>
        </p:txBody>
      </p:sp>
    </p:spTree>
    <p:extLst>
      <p:ext uri="{BB962C8B-B14F-4D97-AF65-F5344CB8AC3E}">
        <p14:creationId xmlns:p14="http://schemas.microsoft.com/office/powerpoint/2010/main" val="2919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1B330-1256-C60D-A3D0-BDAE7A274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45631A-86D0-827E-668D-D784A941B2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8DF26-1A8D-660B-FA38-8944C7F515F0}"/>
              </a:ext>
            </a:extLst>
          </p:cNvPr>
          <p:cNvSpPr>
            <a:spLocks noGrp="1"/>
          </p:cNvSpPr>
          <p:nvPr>
            <p:ph type="body" idx="1"/>
          </p:nvPr>
        </p:nvSpPr>
        <p:spPr/>
        <p:txBody>
          <a:bodyPr/>
          <a:lstStyle/>
          <a:p>
            <a:r>
              <a:rPr lang="en-GB" dirty="0"/>
              <a:t>Osint harvesting works to create psychographic profiles about target groups / individuals that can be used in later propaganda or actions.</a:t>
            </a:r>
            <a:br>
              <a:rPr lang="en-GB" dirty="0"/>
            </a:br>
            <a:br>
              <a:rPr lang="en-GB" dirty="0"/>
            </a:br>
            <a:r>
              <a:rPr lang="en-GB" dirty="0"/>
              <a:t>This can also include looking for influencers or leaders that can be targeted with specific messages / influence them to voice certain opinions (potentially using sock puppets to achieve this).</a:t>
            </a:r>
          </a:p>
          <a:p>
            <a:r>
              <a:rPr lang="en-GB" dirty="0"/>
              <a:t> Also used to find tensions which can then be feed to start a fire.</a:t>
            </a:r>
          </a:p>
          <a:p>
            <a:endParaRPr lang="en-GB" dirty="0"/>
          </a:p>
          <a:p>
            <a:endParaRPr lang="en-GB" dirty="0"/>
          </a:p>
          <a:p>
            <a:r>
              <a:rPr lang="en-GB" dirty="0"/>
              <a:t>In hack and leak ops the attacker will breach and exfiltrate classified documents. These documents will then be retained and sometimes altered (known as tainted leaks).</a:t>
            </a:r>
            <a:br>
              <a:rPr lang="en-GB" dirty="0"/>
            </a:br>
            <a:r>
              <a:rPr lang="en-GB" dirty="0"/>
              <a:t>They will be released at a high impact moment such as before an election or during peace talks. With the goal of the release to be to psychologically influence people into thinking the target government or organisation is incompetent. The sock puppets and botnets are used to help with how the leaks are received by the public. </a:t>
            </a:r>
          </a:p>
        </p:txBody>
      </p:sp>
      <p:sp>
        <p:nvSpPr>
          <p:cNvPr id="4" name="Slide Number Placeholder 3">
            <a:extLst>
              <a:ext uri="{FF2B5EF4-FFF2-40B4-BE49-F238E27FC236}">
                <a16:creationId xmlns:a16="http://schemas.microsoft.com/office/drawing/2014/main" id="{C5FDB261-647F-D2F4-2C44-AC4A6BD2F36C}"/>
              </a:ext>
            </a:extLst>
          </p:cNvPr>
          <p:cNvSpPr>
            <a:spLocks noGrp="1"/>
          </p:cNvSpPr>
          <p:nvPr>
            <p:ph type="sldNum" sz="quarter" idx="5"/>
          </p:nvPr>
        </p:nvSpPr>
        <p:spPr/>
        <p:txBody>
          <a:bodyPr/>
          <a:lstStyle/>
          <a:p>
            <a:fld id="{62E8B243-63A8-4A94-A303-3FA514A4CF45}" type="slidenum">
              <a:rPr lang="en-GB" smtClean="0"/>
              <a:t>10</a:t>
            </a:fld>
            <a:endParaRPr lang="en-GB" dirty="0"/>
          </a:p>
        </p:txBody>
      </p:sp>
    </p:spTree>
    <p:extLst>
      <p:ext uri="{BB962C8B-B14F-4D97-AF65-F5344CB8AC3E}">
        <p14:creationId xmlns:p14="http://schemas.microsoft.com/office/powerpoint/2010/main" val="3762817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1A14-80DE-4D14-45D9-F7C519734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8697A-02E5-40D2-AC85-D8501757F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7990E-E8E3-6AB1-CF37-C7197E7F3878}"/>
              </a:ext>
            </a:extLst>
          </p:cNvPr>
          <p:cNvSpPr>
            <a:spLocks noGrp="1"/>
          </p:cNvSpPr>
          <p:nvPr>
            <p:ph type="body" idx="1"/>
          </p:nvPr>
        </p:nvSpPr>
        <p:spPr/>
        <p:txBody>
          <a:bodyPr/>
          <a:lstStyle/>
          <a:p>
            <a:r>
              <a:rPr lang="en-US" dirty="0"/>
              <a:t>Microtargeting involves using either hacked, leaked or stolen data or scraped ad data to deliver very targeted information to specific groups. Instead of botnets or algorithm manipulation these messages to the different groups can all be different and designed to trigger wanted reactions in specific groups.</a:t>
            </a:r>
          </a:p>
          <a:p>
            <a:r>
              <a:rPr lang="en-US" dirty="0"/>
              <a:t>With the ads being targeted to specific groups they can seem like a very direct message, like the message was specifically written for the reader.  This will heighten the impact of the message psychologically.</a:t>
            </a:r>
          </a:p>
          <a:p>
            <a:r>
              <a:rPr lang="en-US" dirty="0"/>
              <a:t>Within warfare this is used for division, each group can be shown very </a:t>
            </a:r>
            <a:r>
              <a:rPr lang="en-US" dirty="0" err="1"/>
              <a:t>very</a:t>
            </a:r>
            <a:r>
              <a:rPr lang="en-US" dirty="0"/>
              <a:t> different or conflicting messages without knowing that the others exists. When shit hits the fan this can help spread chaos and fighting within a nation.   </a:t>
            </a:r>
          </a:p>
          <a:p>
            <a:endParaRPr lang="en-US" dirty="0"/>
          </a:p>
          <a:p>
            <a:r>
              <a:rPr lang="en-GB" dirty="0"/>
              <a:t>Filter bubble engineering is very similar to algorithm manipulations but more with the aim to trap the target in a metaphorical box that only feeds them information of one type.</a:t>
            </a:r>
            <a:br>
              <a:rPr lang="en-GB" dirty="0"/>
            </a:br>
            <a:r>
              <a:rPr lang="en-GB" dirty="0"/>
              <a:t>Done through use of botnets or sock puppets pushing related videos into recommended. Exploiting keyword tagging so even neutral searches lead to attacker framed content/</a:t>
            </a:r>
          </a:p>
          <a:p>
            <a:endParaRPr lang="en-GB" dirty="0"/>
          </a:p>
          <a:p>
            <a:r>
              <a:rPr lang="en-GB" dirty="0"/>
              <a:t>Narrative laundering is when fake news / disinformation is submitted to semi-trusted outlets, with the hope that a bigger more trusted outlet will report on it without properly checking sources and reliability of the information. It can help to make future bigger false </a:t>
            </a:r>
            <a:r>
              <a:rPr lang="en-GB" dirty="0" err="1"/>
              <a:t>naratives</a:t>
            </a:r>
            <a:r>
              <a:rPr lang="en-GB" dirty="0"/>
              <a:t> more credible because “the media has reported on something like this before”</a:t>
            </a:r>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all primarily meant to divide populations. This can cause internal conflict which can be taken advantage of during a kinetic assault.</a:t>
            </a:r>
          </a:p>
          <a:p>
            <a:endParaRPr lang="en-US" dirty="0"/>
          </a:p>
          <a:p>
            <a:endParaRPr lang="en-US" dirty="0"/>
          </a:p>
        </p:txBody>
      </p:sp>
      <p:sp>
        <p:nvSpPr>
          <p:cNvPr id="4" name="Slide Number Placeholder 3">
            <a:extLst>
              <a:ext uri="{FF2B5EF4-FFF2-40B4-BE49-F238E27FC236}">
                <a16:creationId xmlns:a16="http://schemas.microsoft.com/office/drawing/2014/main" id="{0636A28C-66A1-8970-28A1-7C5BCDA17C9A}"/>
              </a:ext>
            </a:extLst>
          </p:cNvPr>
          <p:cNvSpPr>
            <a:spLocks noGrp="1"/>
          </p:cNvSpPr>
          <p:nvPr>
            <p:ph type="sldNum" sz="quarter" idx="5"/>
          </p:nvPr>
        </p:nvSpPr>
        <p:spPr/>
        <p:txBody>
          <a:bodyPr/>
          <a:lstStyle/>
          <a:p>
            <a:fld id="{62E8B243-63A8-4A94-A303-3FA514A4CF45}" type="slidenum">
              <a:rPr lang="en-GB" smtClean="0"/>
              <a:t>11</a:t>
            </a:fld>
            <a:endParaRPr lang="en-GB"/>
          </a:p>
        </p:txBody>
      </p:sp>
    </p:spTree>
    <p:extLst>
      <p:ext uri="{BB962C8B-B14F-4D97-AF65-F5344CB8AC3E}">
        <p14:creationId xmlns:p14="http://schemas.microsoft.com/office/powerpoint/2010/main" val="339246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65008-92C1-777E-5A3F-C41BD226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EF5D9-6740-47A5-0BA5-FA0A0CA1B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9EAB71-0F40-02E5-15D4-029D4DE62066}"/>
              </a:ext>
            </a:extLst>
          </p:cNvPr>
          <p:cNvSpPr>
            <a:spLocks noGrp="1"/>
          </p:cNvSpPr>
          <p:nvPr>
            <p:ph type="body" idx="1"/>
          </p:nvPr>
        </p:nvSpPr>
        <p:spPr/>
        <p:txBody>
          <a:bodyPr/>
          <a:lstStyle/>
          <a:p>
            <a:r>
              <a:rPr lang="en-US" dirty="0"/>
              <a:t>By planting malware in media systems this can be used later to push narratives through trusted platforms. </a:t>
            </a:r>
            <a:br>
              <a:rPr lang="en-US" dirty="0"/>
            </a:br>
            <a:r>
              <a:rPr lang="en-US" dirty="0"/>
              <a:t>It is extremely important that this malware remains undetected as if it doesn’t the future payoff won't be as effective .</a:t>
            </a:r>
          </a:p>
          <a:p>
            <a:r>
              <a:rPr lang="en-US" dirty="0"/>
              <a:t>During either a kinetic assault or main political event this can then be used to control or distort trusted news sites </a:t>
            </a:r>
          </a:p>
          <a:p>
            <a:r>
              <a:rPr lang="en-US" dirty="0"/>
              <a:t>people will be more likely to believe it as it comes straight from their local news.</a:t>
            </a:r>
          </a:p>
          <a:p>
            <a:endParaRPr lang="en-US" dirty="0"/>
          </a:p>
          <a:p>
            <a:r>
              <a:rPr lang="en-US" dirty="0"/>
              <a:t>Low level web defacement would involve making tiny changes to existing articles or new pieces.</a:t>
            </a:r>
          </a:p>
          <a:p>
            <a:r>
              <a:rPr lang="en-US" dirty="0"/>
              <a:t>This could be changing small details, titles, images or anything else but is usually more subtle like small coded references – its not meant to be obvious.</a:t>
            </a:r>
            <a:br>
              <a:rPr lang="en-US" dirty="0"/>
            </a:br>
            <a:r>
              <a:rPr lang="en-US" dirty="0"/>
              <a:t>This can create distrust if civilians notice weird and unexplained changes to their local websites and make real information seem less authentic.</a:t>
            </a:r>
          </a:p>
          <a:p>
            <a:r>
              <a:rPr lang="en-US" dirty="0"/>
              <a:t>This also goes on to create tension and stress with the greater population having the feeling in the back of their head that something big is going to happen.</a:t>
            </a:r>
          </a:p>
          <a:p>
            <a:r>
              <a:rPr lang="en-US" dirty="0"/>
              <a:t>Can make the attackers non authentic sources seem more trustable.</a:t>
            </a:r>
          </a:p>
          <a:p>
            <a:endParaRPr lang="en-US" dirty="0"/>
          </a:p>
        </p:txBody>
      </p:sp>
      <p:sp>
        <p:nvSpPr>
          <p:cNvPr id="4" name="Slide Number Placeholder 3">
            <a:extLst>
              <a:ext uri="{FF2B5EF4-FFF2-40B4-BE49-F238E27FC236}">
                <a16:creationId xmlns:a16="http://schemas.microsoft.com/office/drawing/2014/main" id="{8D59F7A3-3868-D17A-F904-7E76CA90FB94}"/>
              </a:ext>
            </a:extLst>
          </p:cNvPr>
          <p:cNvSpPr>
            <a:spLocks noGrp="1"/>
          </p:cNvSpPr>
          <p:nvPr>
            <p:ph type="sldNum" sz="quarter" idx="5"/>
          </p:nvPr>
        </p:nvSpPr>
        <p:spPr/>
        <p:txBody>
          <a:bodyPr/>
          <a:lstStyle/>
          <a:p>
            <a:fld id="{62E8B243-63A8-4A94-A303-3FA514A4CF45}" type="slidenum">
              <a:rPr lang="en-GB" smtClean="0"/>
              <a:t>12</a:t>
            </a:fld>
            <a:endParaRPr lang="en-GB"/>
          </a:p>
        </p:txBody>
      </p:sp>
    </p:spTree>
    <p:extLst>
      <p:ext uri="{BB962C8B-B14F-4D97-AF65-F5344CB8AC3E}">
        <p14:creationId xmlns:p14="http://schemas.microsoft.com/office/powerpoint/2010/main" val="1330510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2935217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357466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341126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3806710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1075362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177785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225537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316265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307333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266071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9B460E-DC1E-49FE-9802-5DED196B7A56}" type="datetimeFigureOut">
              <a:rPr lang="en-GB" smtClean="0"/>
              <a:t>15/10/2025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0897AEF-6104-4DFE-A07A-9EB5D3F27B4F}" type="slidenum">
              <a:rPr lang="en-GB" smtClean="0"/>
              <a:t>‹#›</a:t>
            </a:fld>
            <a:endParaRPr lang="en-GB" dirty="0"/>
          </a:p>
        </p:txBody>
      </p:sp>
    </p:spTree>
    <p:extLst>
      <p:ext uri="{BB962C8B-B14F-4D97-AF65-F5344CB8AC3E}">
        <p14:creationId xmlns:p14="http://schemas.microsoft.com/office/powerpoint/2010/main" val="2416825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9B460E-DC1E-49FE-9802-5DED196B7A56}" type="datetimeFigureOut">
              <a:rPr lang="en-GB" smtClean="0"/>
              <a:t>15/10/2025</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897AEF-6104-4DFE-A07A-9EB5D3F27B4F}" type="slidenum">
              <a:rPr lang="en-GB" smtClean="0"/>
              <a:t>‹#›</a:t>
            </a:fld>
            <a:endParaRPr lang="en-GB" dirty="0"/>
          </a:p>
        </p:txBody>
      </p:sp>
    </p:spTree>
    <p:extLst>
      <p:ext uri="{BB962C8B-B14F-4D97-AF65-F5344CB8AC3E}">
        <p14:creationId xmlns:p14="http://schemas.microsoft.com/office/powerpoint/2010/main" val="2942562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3.sv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5.sv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7.sv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9.svg"/></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6.svg"/></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1.sv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73.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5.svg"/></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jpe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gif"/></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4DCFEB2-60A9-5A2B-0E0C-97CE7DB17201}"/>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6" name="Picture 5" descr="A screenshot of a video game&#10;&#10;AI-generated content may be incorrect.">
            <a:extLst>
              <a:ext uri="{FF2B5EF4-FFF2-40B4-BE49-F238E27FC236}">
                <a16:creationId xmlns:a16="http://schemas.microsoft.com/office/drawing/2014/main" id="{0437EC9A-3446-30B5-0068-887A728E5099}"/>
              </a:ext>
            </a:extLst>
          </p:cNvPr>
          <p:cNvPicPr>
            <a:picLocks noChangeAspect="1"/>
          </p:cNvPicPr>
          <p:nvPr/>
        </p:nvPicPr>
        <p:blipFill>
          <a:blip r:embed="rId3">
            <a:extLst>
              <a:ext uri="{28A0092B-C50C-407E-A947-70E740481C1C}">
                <a14:useLocalDpi xmlns:a14="http://schemas.microsoft.com/office/drawing/2010/main" val="0"/>
              </a:ext>
            </a:extLst>
          </a:blip>
          <a:srcRect l="735" t="3490" b="15554"/>
          <a:stretch>
            <a:fillRect/>
          </a:stretch>
        </p:blipFill>
        <p:spPr>
          <a:xfrm>
            <a:off x="919680" y="0"/>
            <a:ext cx="10352638" cy="6858000"/>
          </a:xfrm>
          <a:prstGeom prst="rect">
            <a:avLst/>
          </a:prstGeom>
        </p:spPr>
      </p:pic>
      <p:sp>
        <p:nvSpPr>
          <p:cNvPr id="14" name="AutoShape 6" descr="Ucrania despliega drones Terminator para la búsqueda de objetivos ...">
            <a:extLst>
              <a:ext uri="{FF2B5EF4-FFF2-40B4-BE49-F238E27FC236}">
                <a16:creationId xmlns:a16="http://schemas.microsoft.com/office/drawing/2014/main" id="{35B9D6C7-E719-B385-9567-E1204D6BB0E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dirty="0"/>
          </a:p>
        </p:txBody>
      </p:sp>
      <p:sp>
        <p:nvSpPr>
          <p:cNvPr id="2" name="TextBox 1">
            <a:extLst>
              <a:ext uri="{FF2B5EF4-FFF2-40B4-BE49-F238E27FC236}">
                <a16:creationId xmlns:a16="http://schemas.microsoft.com/office/drawing/2014/main" id="{9F0F8B9A-446E-FFA3-737E-B34F6A775BED}"/>
              </a:ext>
            </a:extLst>
          </p:cNvPr>
          <p:cNvSpPr txBox="1"/>
          <p:nvPr/>
        </p:nvSpPr>
        <p:spPr>
          <a:xfrm>
            <a:off x="2969740" y="4862067"/>
            <a:ext cx="6252519" cy="1692771"/>
          </a:xfrm>
          <a:prstGeom prst="rect">
            <a:avLst/>
          </a:prstGeom>
          <a:noFill/>
        </p:spPr>
        <p:txBody>
          <a:bodyPr wrap="square" rtlCol="0">
            <a:spAutoFit/>
          </a:bodyPr>
          <a:lstStyle/>
          <a:p>
            <a:pPr algn="ctr"/>
            <a:r>
              <a:rPr lang="en-GB" sz="4000" noProof="0" dirty="0">
                <a:solidFill>
                  <a:srgbClr val="C5A96A"/>
                </a:solidFill>
                <a:latin typeface="Bahnschrift SemiLight Condensed" panose="020B0502040204020203" pitchFamily="34" charset="0"/>
                <a:ea typeface="HGGothicE" panose="020B0400000000000000" pitchFamily="49" charset="-128"/>
              </a:rPr>
              <a:t>Logic Bombs and Landmines</a:t>
            </a:r>
          </a:p>
          <a:p>
            <a:pPr algn="ctr"/>
            <a:r>
              <a:rPr lang="en-GB" sz="2000" noProof="0" dirty="0">
                <a:solidFill>
                  <a:srgbClr val="C5A96A"/>
                </a:solidFill>
                <a:latin typeface="Bahnschrift" panose="020B0502040204020203" pitchFamily="34" charset="0"/>
                <a:ea typeface="HGGothicE" panose="020B0400000000000000" pitchFamily="49" charset="-128"/>
              </a:rPr>
              <a:t>Hacking in Modern Conflicts</a:t>
            </a:r>
          </a:p>
          <a:p>
            <a:pPr algn="ctr"/>
            <a:r>
              <a:rPr lang="en-GB" sz="2000" noProof="0" dirty="0">
                <a:solidFill>
                  <a:srgbClr val="C5A96A"/>
                </a:solidFill>
                <a:latin typeface="Bahnschrift" panose="020B0502040204020203" pitchFamily="34" charset="0"/>
                <a:ea typeface="HGGothicE" panose="020B0400000000000000" pitchFamily="49" charset="-128"/>
              </a:rPr>
              <a:t>By Adam Scott </a:t>
            </a:r>
            <a:r>
              <a:rPr lang="en-GB" sz="4000" noProof="0" dirty="0">
                <a:solidFill>
                  <a:srgbClr val="C5A96A"/>
                </a:solidFill>
                <a:latin typeface="Bahnschrift" panose="020B0502040204020203" pitchFamily="34" charset="0"/>
                <a:ea typeface="HGGothicE" panose="020B0400000000000000" pitchFamily="49" charset="-128"/>
              </a:rPr>
              <a:t> </a:t>
            </a:r>
          </a:p>
        </p:txBody>
      </p:sp>
    </p:spTree>
    <p:extLst>
      <p:ext uri="{BB962C8B-B14F-4D97-AF65-F5344CB8AC3E}">
        <p14:creationId xmlns:p14="http://schemas.microsoft.com/office/powerpoint/2010/main" val="4036840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5E33E8-F894-DA6F-633F-0EF6398A1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213B2-4948-A984-ACCD-0E80CAC9AEE4}"/>
              </a:ext>
            </a:extLst>
          </p:cNvPr>
          <p:cNvSpPr>
            <a:spLocks noGrp="1"/>
          </p:cNvSpPr>
          <p:nvPr>
            <p:ph type="title"/>
          </p:nvPr>
        </p:nvSpPr>
        <p:spPr/>
        <p:txBody>
          <a:bodyPr/>
          <a:lstStyle/>
          <a:p>
            <a:pPr algn="ctr"/>
            <a:r>
              <a:rPr lang="en-GB" noProof="0" dirty="0">
                <a:solidFill>
                  <a:srgbClr val="C5A96A"/>
                </a:solidFill>
              </a:rPr>
              <a:t>Priming- Data Exfiltration  </a:t>
            </a:r>
          </a:p>
        </p:txBody>
      </p:sp>
      <p:sp>
        <p:nvSpPr>
          <p:cNvPr id="4" name="Rectangle 3">
            <a:extLst>
              <a:ext uri="{FF2B5EF4-FFF2-40B4-BE49-F238E27FC236}">
                <a16:creationId xmlns:a16="http://schemas.microsoft.com/office/drawing/2014/main" id="{7211933E-5577-9200-40C1-415A7607874C}"/>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TextBox 26">
            <a:extLst>
              <a:ext uri="{FF2B5EF4-FFF2-40B4-BE49-F238E27FC236}">
                <a16:creationId xmlns:a16="http://schemas.microsoft.com/office/drawing/2014/main" id="{C34487E2-1C44-90E9-00AC-215A2AACFE5B}"/>
              </a:ext>
            </a:extLst>
          </p:cNvPr>
          <p:cNvSpPr txBox="1"/>
          <p:nvPr/>
        </p:nvSpPr>
        <p:spPr>
          <a:xfrm>
            <a:off x="148280" y="6218193"/>
            <a:ext cx="4226949" cy="369332"/>
          </a:xfrm>
          <a:prstGeom prst="rect">
            <a:avLst/>
          </a:prstGeom>
          <a:noFill/>
        </p:spPr>
        <p:txBody>
          <a:bodyPr wrap="square" rtlCol="0">
            <a:spAutoFit/>
          </a:bodyPr>
          <a:lstStyle/>
          <a:p>
            <a:r>
              <a:rPr lang="en-GB" noProof="0" dirty="0"/>
              <a:t>Priming- Data Exfiltration</a:t>
            </a:r>
          </a:p>
        </p:txBody>
      </p:sp>
      <p:grpSp>
        <p:nvGrpSpPr>
          <p:cNvPr id="3" name="Group 2">
            <a:extLst>
              <a:ext uri="{FF2B5EF4-FFF2-40B4-BE49-F238E27FC236}">
                <a16:creationId xmlns:a16="http://schemas.microsoft.com/office/drawing/2014/main" id="{ADDA84AF-3802-6DF5-07D1-3EBD3E2A99AD}"/>
              </a:ext>
            </a:extLst>
          </p:cNvPr>
          <p:cNvGrpSpPr/>
          <p:nvPr/>
        </p:nvGrpSpPr>
        <p:grpSpPr>
          <a:xfrm>
            <a:off x="2419419" y="1878689"/>
            <a:ext cx="3272589" cy="3888787"/>
            <a:chOff x="2419419" y="1878689"/>
            <a:chExt cx="3272589" cy="3888787"/>
          </a:xfrm>
        </p:grpSpPr>
        <p:sp>
          <p:nvSpPr>
            <p:cNvPr id="9" name="TextBox 8">
              <a:extLst>
                <a:ext uri="{FF2B5EF4-FFF2-40B4-BE49-F238E27FC236}">
                  <a16:creationId xmlns:a16="http://schemas.microsoft.com/office/drawing/2014/main" id="{3D81E978-4B67-F13E-7DA0-E045BD755F37}"/>
                </a:ext>
              </a:extLst>
            </p:cNvPr>
            <p:cNvSpPr txBox="1"/>
            <p:nvPr/>
          </p:nvSpPr>
          <p:spPr>
            <a:xfrm>
              <a:off x="3114243" y="1878689"/>
              <a:ext cx="1882943" cy="369332"/>
            </a:xfrm>
            <a:prstGeom prst="rect">
              <a:avLst/>
            </a:prstGeom>
            <a:noFill/>
          </p:spPr>
          <p:txBody>
            <a:bodyPr wrap="square" rtlCol="0">
              <a:spAutoFit/>
            </a:bodyPr>
            <a:lstStyle/>
            <a:p>
              <a:pPr algn="ctr"/>
              <a:r>
                <a:rPr lang="en-GB" noProof="0" dirty="0"/>
                <a:t>OSINT Gathering</a:t>
              </a:r>
            </a:p>
          </p:txBody>
        </p:sp>
        <p:sp>
          <p:nvSpPr>
            <p:cNvPr id="10" name="TextBox 9">
              <a:extLst>
                <a:ext uri="{FF2B5EF4-FFF2-40B4-BE49-F238E27FC236}">
                  <a16:creationId xmlns:a16="http://schemas.microsoft.com/office/drawing/2014/main" id="{36847DD3-8184-6C8C-D5E0-BF8319F6B1EA}"/>
                </a:ext>
              </a:extLst>
            </p:cNvPr>
            <p:cNvSpPr txBox="1"/>
            <p:nvPr/>
          </p:nvSpPr>
          <p:spPr>
            <a:xfrm>
              <a:off x="2419419" y="4567147"/>
              <a:ext cx="3272589"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Used to build psychographic profiles</a:t>
              </a:r>
            </a:p>
            <a:p>
              <a:pPr marL="285750" indent="-285750">
                <a:buFont typeface="Arial" panose="020B0604020202020204" pitchFamily="34" charset="0"/>
                <a:buChar char="•"/>
              </a:pPr>
              <a:r>
                <a:rPr lang="en-GB" noProof="0" dirty="0"/>
                <a:t>Can identify pre-existing tensions</a:t>
              </a:r>
            </a:p>
          </p:txBody>
        </p:sp>
        <p:pic>
          <p:nvPicPr>
            <p:cNvPr id="5" name="Picture 4">
              <a:extLst>
                <a:ext uri="{FF2B5EF4-FFF2-40B4-BE49-F238E27FC236}">
                  <a16:creationId xmlns:a16="http://schemas.microsoft.com/office/drawing/2014/main" id="{1DF9461D-DE73-AB7F-528D-965E677EC9D8}"/>
                </a:ext>
              </a:extLst>
            </p:cNvPr>
            <p:cNvPicPr>
              <a:picLocks noChangeAspect="1"/>
            </p:cNvPicPr>
            <p:nvPr/>
          </p:nvPicPr>
          <p:blipFill>
            <a:blip r:embed="rId3"/>
            <a:stretch>
              <a:fillRect/>
            </a:stretch>
          </p:blipFill>
          <p:spPr>
            <a:xfrm>
              <a:off x="2873700" y="2248021"/>
              <a:ext cx="2364031" cy="2192378"/>
            </a:xfrm>
            <a:prstGeom prst="rect">
              <a:avLst/>
            </a:prstGeom>
          </p:spPr>
        </p:pic>
      </p:grpSp>
      <p:grpSp>
        <p:nvGrpSpPr>
          <p:cNvPr id="6" name="Group 5">
            <a:extLst>
              <a:ext uri="{FF2B5EF4-FFF2-40B4-BE49-F238E27FC236}">
                <a16:creationId xmlns:a16="http://schemas.microsoft.com/office/drawing/2014/main" id="{B48AA958-89D0-C5A0-878F-117C3CDFE841}"/>
              </a:ext>
            </a:extLst>
          </p:cNvPr>
          <p:cNvGrpSpPr/>
          <p:nvPr/>
        </p:nvGrpSpPr>
        <p:grpSpPr>
          <a:xfrm>
            <a:off x="6954271" y="1878689"/>
            <a:ext cx="3425497" cy="3888787"/>
            <a:chOff x="6954271" y="1878689"/>
            <a:chExt cx="3425497" cy="3888787"/>
          </a:xfrm>
        </p:grpSpPr>
        <p:sp>
          <p:nvSpPr>
            <p:cNvPr id="20" name="TextBox 19">
              <a:extLst>
                <a:ext uri="{FF2B5EF4-FFF2-40B4-BE49-F238E27FC236}">
                  <a16:creationId xmlns:a16="http://schemas.microsoft.com/office/drawing/2014/main" id="{59D9FCE4-574E-58BA-0A0B-643E7C0CA169}"/>
                </a:ext>
              </a:extLst>
            </p:cNvPr>
            <p:cNvSpPr txBox="1"/>
            <p:nvPr/>
          </p:nvSpPr>
          <p:spPr>
            <a:xfrm>
              <a:off x="7030724" y="4567147"/>
              <a:ext cx="3272589"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Stealing internal documents </a:t>
              </a:r>
            </a:p>
            <a:p>
              <a:pPr marL="285750" indent="-285750">
                <a:buFont typeface="Arial" panose="020B0604020202020204" pitchFamily="34" charset="0"/>
                <a:buChar char="•"/>
              </a:pPr>
              <a:r>
                <a:rPr lang="en-GB" noProof="0" dirty="0"/>
                <a:t>Waiting for a high impact moment to leak them </a:t>
              </a:r>
            </a:p>
          </p:txBody>
        </p:sp>
        <p:sp>
          <p:nvSpPr>
            <p:cNvPr id="21" name="TextBox 20">
              <a:extLst>
                <a:ext uri="{FF2B5EF4-FFF2-40B4-BE49-F238E27FC236}">
                  <a16:creationId xmlns:a16="http://schemas.microsoft.com/office/drawing/2014/main" id="{A9CAFC57-01A3-ED6B-3B0D-1194D0E86207}"/>
                </a:ext>
              </a:extLst>
            </p:cNvPr>
            <p:cNvSpPr txBox="1"/>
            <p:nvPr/>
          </p:nvSpPr>
          <p:spPr>
            <a:xfrm>
              <a:off x="7378135" y="1878689"/>
              <a:ext cx="2577765" cy="369332"/>
            </a:xfrm>
            <a:prstGeom prst="rect">
              <a:avLst/>
            </a:prstGeom>
            <a:noFill/>
          </p:spPr>
          <p:txBody>
            <a:bodyPr wrap="square" rtlCol="0">
              <a:spAutoFit/>
            </a:bodyPr>
            <a:lstStyle/>
            <a:p>
              <a:pPr algn="ctr"/>
              <a:r>
                <a:rPr lang="en-GB" noProof="0" dirty="0"/>
                <a:t>Hack and Leak ops </a:t>
              </a:r>
            </a:p>
          </p:txBody>
        </p:sp>
        <p:pic>
          <p:nvPicPr>
            <p:cNvPr id="11" name="Picture 10" descr="A screenshot of a social media post&#10;&#10;AI-generated content may be incorrect.">
              <a:extLst>
                <a:ext uri="{FF2B5EF4-FFF2-40B4-BE49-F238E27FC236}">
                  <a16:creationId xmlns:a16="http://schemas.microsoft.com/office/drawing/2014/main" id="{236D757E-40A7-8191-EAF7-7E1A11087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271" y="2723131"/>
              <a:ext cx="3425497" cy="1411738"/>
            </a:xfrm>
            <a:prstGeom prst="rect">
              <a:avLst/>
            </a:prstGeom>
          </p:spPr>
        </p:pic>
      </p:grpSp>
    </p:spTree>
    <p:extLst>
      <p:ext uri="{BB962C8B-B14F-4D97-AF65-F5344CB8AC3E}">
        <p14:creationId xmlns:p14="http://schemas.microsoft.com/office/powerpoint/2010/main" val="336129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E0BC3F-7124-46A5-A594-79D93E95B8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AB59E-5998-9359-017B-B53BE5A93E98}"/>
              </a:ext>
            </a:extLst>
          </p:cNvPr>
          <p:cNvSpPr>
            <a:spLocks noGrp="1"/>
          </p:cNvSpPr>
          <p:nvPr>
            <p:ph type="title"/>
          </p:nvPr>
        </p:nvSpPr>
        <p:spPr/>
        <p:txBody>
          <a:bodyPr/>
          <a:lstStyle/>
          <a:p>
            <a:pPr algn="ctr"/>
            <a:r>
              <a:rPr lang="en-GB" noProof="0" dirty="0">
                <a:solidFill>
                  <a:srgbClr val="C5A96A"/>
                </a:solidFill>
              </a:rPr>
              <a:t>Priming- Psychological &amp; </a:t>
            </a:r>
            <a:r>
              <a:rPr lang="en-GB" noProof="0" dirty="0" err="1">
                <a:solidFill>
                  <a:srgbClr val="C5A96A"/>
                </a:solidFill>
              </a:rPr>
              <a:t>Behavioral</a:t>
            </a:r>
            <a:r>
              <a:rPr lang="en-GB" noProof="0" dirty="0">
                <a:solidFill>
                  <a:srgbClr val="C5A96A"/>
                </a:solidFill>
              </a:rPr>
              <a:t> Exploitation</a:t>
            </a:r>
          </a:p>
        </p:txBody>
      </p:sp>
      <p:sp>
        <p:nvSpPr>
          <p:cNvPr id="4" name="Rectangle 3">
            <a:extLst>
              <a:ext uri="{FF2B5EF4-FFF2-40B4-BE49-F238E27FC236}">
                <a16:creationId xmlns:a16="http://schemas.microsoft.com/office/drawing/2014/main" id="{7F932FF7-E17C-7D2B-BDF6-D10494E30CC3}"/>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TextBox 26">
            <a:extLst>
              <a:ext uri="{FF2B5EF4-FFF2-40B4-BE49-F238E27FC236}">
                <a16:creationId xmlns:a16="http://schemas.microsoft.com/office/drawing/2014/main" id="{05878044-0DD5-DB50-AFEB-33A56B3A2EC0}"/>
              </a:ext>
            </a:extLst>
          </p:cNvPr>
          <p:cNvSpPr txBox="1"/>
          <p:nvPr/>
        </p:nvSpPr>
        <p:spPr>
          <a:xfrm>
            <a:off x="148280" y="6218193"/>
            <a:ext cx="6505183" cy="369332"/>
          </a:xfrm>
          <a:prstGeom prst="rect">
            <a:avLst/>
          </a:prstGeom>
          <a:noFill/>
        </p:spPr>
        <p:txBody>
          <a:bodyPr wrap="square" rtlCol="0">
            <a:spAutoFit/>
          </a:bodyPr>
          <a:lstStyle/>
          <a:p>
            <a:r>
              <a:rPr lang="en-GB" noProof="0" dirty="0"/>
              <a:t>Priming- Psychological &amp; Behavioural Exploitation</a:t>
            </a:r>
          </a:p>
        </p:txBody>
      </p:sp>
      <p:grpSp>
        <p:nvGrpSpPr>
          <p:cNvPr id="8" name="Group 7">
            <a:extLst>
              <a:ext uri="{FF2B5EF4-FFF2-40B4-BE49-F238E27FC236}">
                <a16:creationId xmlns:a16="http://schemas.microsoft.com/office/drawing/2014/main" id="{B2FF1FA3-0A68-F973-21BB-5B2BF059A324}"/>
              </a:ext>
            </a:extLst>
          </p:cNvPr>
          <p:cNvGrpSpPr/>
          <p:nvPr/>
        </p:nvGrpSpPr>
        <p:grpSpPr>
          <a:xfrm>
            <a:off x="4337379" y="1833897"/>
            <a:ext cx="3517234" cy="3845381"/>
            <a:chOff x="4337379" y="1833897"/>
            <a:chExt cx="3517234" cy="3845381"/>
          </a:xfrm>
        </p:grpSpPr>
        <p:sp>
          <p:nvSpPr>
            <p:cNvPr id="20" name="TextBox 19">
              <a:extLst>
                <a:ext uri="{FF2B5EF4-FFF2-40B4-BE49-F238E27FC236}">
                  <a16:creationId xmlns:a16="http://schemas.microsoft.com/office/drawing/2014/main" id="{0BA6D170-DD68-341C-4858-BC0A89B026B7}"/>
                </a:ext>
              </a:extLst>
            </p:cNvPr>
            <p:cNvSpPr txBox="1"/>
            <p:nvPr/>
          </p:nvSpPr>
          <p:spPr>
            <a:xfrm>
              <a:off x="4337379" y="4755948"/>
              <a:ext cx="3517234" cy="923330"/>
            </a:xfrm>
            <a:prstGeom prst="rect">
              <a:avLst/>
            </a:prstGeom>
            <a:noFill/>
          </p:spPr>
          <p:txBody>
            <a:bodyPr wrap="square" rtlCol="0">
              <a:spAutoFit/>
            </a:bodyPr>
            <a:lstStyle/>
            <a:p>
              <a:pPr marL="285750" indent="-285750">
                <a:buFont typeface="Arial" panose="020B0604020202020204" pitchFamily="34" charset="0"/>
                <a:buChar char="•"/>
              </a:pPr>
              <a:r>
                <a:rPr lang="en-GB" noProof="0" dirty="0"/>
                <a:t>Like Algorithm Manipulation</a:t>
              </a:r>
            </a:p>
            <a:p>
              <a:pPr marL="285750" indent="-285750">
                <a:buFont typeface="Arial" panose="020B0604020202020204" pitchFamily="34" charset="0"/>
                <a:buChar char="•"/>
              </a:pPr>
              <a:r>
                <a:rPr lang="en-GB" noProof="0" dirty="0"/>
                <a:t>Targets specific groups in “information echo chambers”</a:t>
              </a:r>
            </a:p>
          </p:txBody>
        </p:sp>
        <p:sp>
          <p:nvSpPr>
            <p:cNvPr id="21" name="TextBox 20">
              <a:extLst>
                <a:ext uri="{FF2B5EF4-FFF2-40B4-BE49-F238E27FC236}">
                  <a16:creationId xmlns:a16="http://schemas.microsoft.com/office/drawing/2014/main" id="{6BD0BBCA-7AE4-C0A5-6C5F-15B1A410F457}"/>
                </a:ext>
              </a:extLst>
            </p:cNvPr>
            <p:cNvSpPr txBox="1"/>
            <p:nvPr/>
          </p:nvSpPr>
          <p:spPr>
            <a:xfrm>
              <a:off x="4666744" y="1833897"/>
              <a:ext cx="2858505" cy="369332"/>
            </a:xfrm>
            <a:prstGeom prst="rect">
              <a:avLst/>
            </a:prstGeom>
            <a:noFill/>
          </p:spPr>
          <p:txBody>
            <a:bodyPr wrap="square" rtlCol="0">
              <a:spAutoFit/>
            </a:bodyPr>
            <a:lstStyle/>
            <a:p>
              <a:pPr algn="ctr"/>
              <a:r>
                <a:rPr lang="en-GB" noProof="0" dirty="0"/>
                <a:t>Filter Bubble Engineering</a:t>
              </a:r>
            </a:p>
          </p:txBody>
        </p:sp>
        <p:pic>
          <p:nvPicPr>
            <p:cNvPr id="5" name="Picture 4" descr="A white cat in a bubble&#10;&#10;AI-generated content may be incorrect.">
              <a:extLst>
                <a:ext uri="{FF2B5EF4-FFF2-40B4-BE49-F238E27FC236}">
                  <a16:creationId xmlns:a16="http://schemas.microsoft.com/office/drawing/2014/main" id="{75A60952-D418-51C2-CB29-B8CD87C72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531" y="2425258"/>
              <a:ext cx="2028938" cy="2339247"/>
            </a:xfrm>
            <a:prstGeom prst="rect">
              <a:avLst/>
            </a:prstGeom>
          </p:spPr>
        </p:pic>
      </p:grpSp>
      <p:grpSp>
        <p:nvGrpSpPr>
          <p:cNvPr id="3" name="Group 2">
            <a:extLst>
              <a:ext uri="{FF2B5EF4-FFF2-40B4-BE49-F238E27FC236}">
                <a16:creationId xmlns:a16="http://schemas.microsoft.com/office/drawing/2014/main" id="{BDB8FA22-F502-EAB4-20E8-8EA3FD7F6A88}"/>
              </a:ext>
            </a:extLst>
          </p:cNvPr>
          <p:cNvGrpSpPr/>
          <p:nvPr/>
        </p:nvGrpSpPr>
        <p:grpSpPr>
          <a:xfrm>
            <a:off x="409074" y="1837868"/>
            <a:ext cx="3272589" cy="4403965"/>
            <a:chOff x="409074" y="1837868"/>
            <a:chExt cx="3272589" cy="4403965"/>
          </a:xfrm>
        </p:grpSpPr>
        <p:sp>
          <p:nvSpPr>
            <p:cNvPr id="9" name="TextBox 8">
              <a:extLst>
                <a:ext uri="{FF2B5EF4-FFF2-40B4-BE49-F238E27FC236}">
                  <a16:creationId xmlns:a16="http://schemas.microsoft.com/office/drawing/2014/main" id="{8E13524C-A995-624E-284D-5739B25D2F9B}"/>
                </a:ext>
              </a:extLst>
            </p:cNvPr>
            <p:cNvSpPr txBox="1"/>
            <p:nvPr/>
          </p:nvSpPr>
          <p:spPr>
            <a:xfrm>
              <a:off x="1104210" y="1837868"/>
              <a:ext cx="1882943" cy="369332"/>
            </a:xfrm>
            <a:prstGeom prst="rect">
              <a:avLst/>
            </a:prstGeom>
            <a:noFill/>
          </p:spPr>
          <p:txBody>
            <a:bodyPr wrap="square" rtlCol="0">
              <a:spAutoFit/>
            </a:bodyPr>
            <a:lstStyle/>
            <a:p>
              <a:pPr algn="ctr"/>
              <a:r>
                <a:rPr lang="en-GB" noProof="0" dirty="0"/>
                <a:t>Microtargeting</a:t>
              </a:r>
            </a:p>
          </p:txBody>
        </p:sp>
        <p:sp>
          <p:nvSpPr>
            <p:cNvPr id="10" name="TextBox 9">
              <a:extLst>
                <a:ext uri="{FF2B5EF4-FFF2-40B4-BE49-F238E27FC236}">
                  <a16:creationId xmlns:a16="http://schemas.microsoft.com/office/drawing/2014/main" id="{16A5FD73-A823-81ED-F029-3D376DF71A1B}"/>
                </a:ext>
              </a:extLst>
            </p:cNvPr>
            <p:cNvSpPr txBox="1"/>
            <p:nvPr/>
          </p:nvSpPr>
          <p:spPr>
            <a:xfrm>
              <a:off x="409074" y="4764505"/>
              <a:ext cx="3272589" cy="1477328"/>
            </a:xfrm>
            <a:prstGeom prst="rect">
              <a:avLst/>
            </a:prstGeom>
            <a:noFill/>
          </p:spPr>
          <p:txBody>
            <a:bodyPr wrap="square" rtlCol="0">
              <a:spAutoFit/>
            </a:bodyPr>
            <a:lstStyle/>
            <a:p>
              <a:pPr marL="285750" indent="-285750">
                <a:buFont typeface="Arial" panose="020B0604020202020204" pitchFamily="34" charset="0"/>
                <a:buChar char="•"/>
              </a:pPr>
              <a:r>
                <a:rPr lang="en-GB" noProof="0" dirty="0"/>
                <a:t>Hacked/scraped ad information used</a:t>
              </a:r>
            </a:p>
            <a:p>
              <a:pPr marL="285750" indent="-285750">
                <a:buFont typeface="Arial" panose="020B0604020202020204" pitchFamily="34" charset="0"/>
                <a:buChar char="•"/>
              </a:pPr>
              <a:r>
                <a:rPr lang="en-GB" noProof="0" dirty="0"/>
                <a:t>Customised content sent to specific groups</a:t>
              </a:r>
            </a:p>
            <a:p>
              <a:pPr marL="285750" indent="-285750">
                <a:buFont typeface="Arial" panose="020B0604020202020204" pitchFamily="34" charset="0"/>
                <a:buChar char="•"/>
              </a:pPr>
              <a:endParaRPr lang="en-GB" noProof="0" dirty="0"/>
            </a:p>
          </p:txBody>
        </p:sp>
        <p:pic>
          <p:nvPicPr>
            <p:cNvPr id="7" name="Picture 6" descr="A blue cat looking at a microscope&#10;&#10;AI-generated content may be incorrect.">
              <a:extLst>
                <a:ext uri="{FF2B5EF4-FFF2-40B4-BE49-F238E27FC236}">
                  <a16:creationId xmlns:a16="http://schemas.microsoft.com/office/drawing/2014/main" id="{74AF2363-16DA-7694-05C6-55C3DB754C26}"/>
                </a:ext>
              </a:extLst>
            </p:cNvPr>
            <p:cNvPicPr>
              <a:picLocks noChangeAspect="1"/>
            </p:cNvPicPr>
            <p:nvPr/>
          </p:nvPicPr>
          <p:blipFill>
            <a:blip r:embed="rId4">
              <a:extLst>
                <a:ext uri="{28A0092B-C50C-407E-A947-70E740481C1C}">
                  <a14:useLocalDpi xmlns:a14="http://schemas.microsoft.com/office/drawing/2010/main" val="0"/>
                </a:ext>
              </a:extLst>
            </a:blip>
            <a:srcRect r="21052"/>
            <a:stretch>
              <a:fillRect/>
            </a:stretch>
          </p:blipFill>
          <p:spPr>
            <a:xfrm>
              <a:off x="867965" y="2353069"/>
              <a:ext cx="2354806" cy="2390840"/>
            </a:xfrm>
            <a:prstGeom prst="rect">
              <a:avLst/>
            </a:prstGeom>
          </p:spPr>
        </p:pic>
      </p:grpSp>
      <p:grpSp>
        <p:nvGrpSpPr>
          <p:cNvPr id="12" name="Group 11">
            <a:extLst>
              <a:ext uri="{FF2B5EF4-FFF2-40B4-BE49-F238E27FC236}">
                <a16:creationId xmlns:a16="http://schemas.microsoft.com/office/drawing/2014/main" id="{5355CF94-B92B-D909-5921-7442F51ABA95}"/>
              </a:ext>
            </a:extLst>
          </p:cNvPr>
          <p:cNvGrpSpPr/>
          <p:nvPr/>
        </p:nvGrpSpPr>
        <p:grpSpPr>
          <a:xfrm>
            <a:off x="8728979" y="1837868"/>
            <a:ext cx="3272589" cy="4126966"/>
            <a:chOff x="8728979" y="1837868"/>
            <a:chExt cx="3272589" cy="4126966"/>
          </a:xfrm>
        </p:grpSpPr>
        <p:sp>
          <p:nvSpPr>
            <p:cNvPr id="25" name="TextBox 24">
              <a:extLst>
                <a:ext uri="{FF2B5EF4-FFF2-40B4-BE49-F238E27FC236}">
                  <a16:creationId xmlns:a16="http://schemas.microsoft.com/office/drawing/2014/main" id="{14BDBFD4-9E7A-5291-2E33-1518E6F7998F}"/>
                </a:ext>
              </a:extLst>
            </p:cNvPr>
            <p:cNvSpPr txBox="1"/>
            <p:nvPr/>
          </p:nvSpPr>
          <p:spPr>
            <a:xfrm>
              <a:off x="8815272" y="1837868"/>
              <a:ext cx="3100005" cy="369332"/>
            </a:xfrm>
            <a:prstGeom prst="rect">
              <a:avLst/>
            </a:prstGeom>
            <a:noFill/>
          </p:spPr>
          <p:txBody>
            <a:bodyPr wrap="square" rtlCol="0">
              <a:spAutoFit/>
            </a:bodyPr>
            <a:lstStyle/>
            <a:p>
              <a:pPr algn="ctr"/>
              <a:r>
                <a:rPr lang="en-GB" noProof="0" dirty="0"/>
                <a:t>Narrative Laundering</a:t>
              </a:r>
            </a:p>
          </p:txBody>
        </p:sp>
        <p:sp>
          <p:nvSpPr>
            <p:cNvPr id="26" name="TextBox 25">
              <a:extLst>
                <a:ext uri="{FF2B5EF4-FFF2-40B4-BE49-F238E27FC236}">
                  <a16:creationId xmlns:a16="http://schemas.microsoft.com/office/drawing/2014/main" id="{D65905BB-1FC6-E51E-1DA3-2170421D9A74}"/>
                </a:ext>
              </a:extLst>
            </p:cNvPr>
            <p:cNvSpPr txBox="1"/>
            <p:nvPr/>
          </p:nvSpPr>
          <p:spPr>
            <a:xfrm>
              <a:off x="8728979" y="4764505"/>
              <a:ext cx="3272589"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Placing false information in medium trust outlets</a:t>
              </a:r>
            </a:p>
            <a:p>
              <a:pPr marL="285750" indent="-285750">
                <a:buFont typeface="Arial" panose="020B0604020202020204" pitchFamily="34" charset="0"/>
                <a:buChar char="•"/>
              </a:pPr>
              <a:r>
                <a:rPr lang="en-GB" noProof="0" dirty="0"/>
                <a:t>More trusted larger outlets then report on it</a:t>
              </a:r>
            </a:p>
          </p:txBody>
        </p:sp>
        <p:pic>
          <p:nvPicPr>
            <p:cNvPr id="6" name="Picture 5" descr="A diagram of a diagram&#10;&#10;AI-generated content may be incorrect.">
              <a:extLst>
                <a:ext uri="{FF2B5EF4-FFF2-40B4-BE49-F238E27FC236}">
                  <a16:creationId xmlns:a16="http://schemas.microsoft.com/office/drawing/2014/main" id="{9121A833-4A15-F860-2CF9-904BA83FC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8979" y="2643971"/>
              <a:ext cx="3100005" cy="1805297"/>
            </a:xfrm>
            <a:prstGeom prst="rect">
              <a:avLst/>
            </a:prstGeom>
          </p:spPr>
        </p:pic>
        <p:pic>
          <p:nvPicPr>
            <p:cNvPr id="11" name="Picture 10" descr="A close up of a cat&#10;&#10;AI-generated content may be incorrect.">
              <a:extLst>
                <a:ext uri="{FF2B5EF4-FFF2-40B4-BE49-F238E27FC236}">
                  <a16:creationId xmlns:a16="http://schemas.microsoft.com/office/drawing/2014/main" id="{7D7232A0-DBE3-AA68-2C07-D0E745D7B5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9196" y="3204720"/>
              <a:ext cx="1446081" cy="1446081"/>
            </a:xfrm>
            <a:prstGeom prst="rect">
              <a:avLst/>
            </a:prstGeom>
          </p:spPr>
        </p:pic>
      </p:grpSp>
    </p:spTree>
    <p:extLst>
      <p:ext uri="{BB962C8B-B14F-4D97-AF65-F5344CB8AC3E}">
        <p14:creationId xmlns:p14="http://schemas.microsoft.com/office/powerpoint/2010/main" val="20722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91EC89-D772-B41F-B96E-A0BF589473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A5467-A8C9-6A86-8D20-B5F37B89A853}"/>
              </a:ext>
            </a:extLst>
          </p:cNvPr>
          <p:cNvSpPr>
            <a:spLocks noGrp="1"/>
          </p:cNvSpPr>
          <p:nvPr>
            <p:ph type="title"/>
          </p:nvPr>
        </p:nvSpPr>
        <p:spPr/>
        <p:txBody>
          <a:bodyPr/>
          <a:lstStyle/>
          <a:p>
            <a:pPr algn="ctr"/>
            <a:r>
              <a:rPr lang="en-GB" noProof="0" dirty="0">
                <a:solidFill>
                  <a:srgbClr val="C5A96A"/>
                </a:solidFill>
              </a:rPr>
              <a:t>Priming- Infrastructure Prep for Future Influence </a:t>
            </a:r>
          </a:p>
        </p:txBody>
      </p:sp>
      <p:sp>
        <p:nvSpPr>
          <p:cNvPr id="4" name="Rectangle 3">
            <a:extLst>
              <a:ext uri="{FF2B5EF4-FFF2-40B4-BE49-F238E27FC236}">
                <a16:creationId xmlns:a16="http://schemas.microsoft.com/office/drawing/2014/main" id="{4BC52D86-FC22-58D9-2F62-6F8A3E9A652B}"/>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3" name="Group 2">
            <a:extLst>
              <a:ext uri="{FF2B5EF4-FFF2-40B4-BE49-F238E27FC236}">
                <a16:creationId xmlns:a16="http://schemas.microsoft.com/office/drawing/2014/main" id="{438460DC-C8AC-C011-3111-C32D7DC3B4F6}"/>
              </a:ext>
            </a:extLst>
          </p:cNvPr>
          <p:cNvGrpSpPr/>
          <p:nvPr/>
        </p:nvGrpSpPr>
        <p:grpSpPr>
          <a:xfrm>
            <a:off x="2348299" y="1878689"/>
            <a:ext cx="3425852" cy="3888787"/>
            <a:chOff x="2348299" y="1878689"/>
            <a:chExt cx="3425852" cy="3888787"/>
          </a:xfrm>
        </p:grpSpPr>
        <p:pic>
          <p:nvPicPr>
            <p:cNvPr id="7" name="Picture 6" descr="A shovel and a bag of malware seeds&#10;&#10;AI-generated content may be incorrect.">
              <a:extLst>
                <a:ext uri="{FF2B5EF4-FFF2-40B4-BE49-F238E27FC236}">
                  <a16:creationId xmlns:a16="http://schemas.microsoft.com/office/drawing/2014/main" id="{A4046F79-5179-635A-47FD-9BF452F0BBED}"/>
                </a:ext>
              </a:extLst>
            </p:cNvPr>
            <p:cNvPicPr>
              <a:picLocks noChangeAspect="1"/>
            </p:cNvPicPr>
            <p:nvPr/>
          </p:nvPicPr>
          <p:blipFill>
            <a:blip r:embed="rId3">
              <a:extLst>
                <a:ext uri="{28A0092B-C50C-407E-A947-70E740481C1C}">
                  <a14:useLocalDpi xmlns:a14="http://schemas.microsoft.com/office/drawing/2010/main" val="0"/>
                </a:ext>
              </a:extLst>
            </a:blip>
            <a:srcRect r="18285"/>
            <a:stretch>
              <a:fillRect/>
            </a:stretch>
          </p:blipFill>
          <p:spPr>
            <a:xfrm>
              <a:off x="2348299" y="2290853"/>
              <a:ext cx="3425852" cy="3091230"/>
            </a:xfrm>
            <a:prstGeom prst="rect">
              <a:avLst/>
            </a:prstGeom>
          </p:spPr>
        </p:pic>
        <p:sp>
          <p:nvSpPr>
            <p:cNvPr id="9" name="TextBox 8">
              <a:extLst>
                <a:ext uri="{FF2B5EF4-FFF2-40B4-BE49-F238E27FC236}">
                  <a16:creationId xmlns:a16="http://schemas.microsoft.com/office/drawing/2014/main" id="{D2B0CFB0-9DA2-9328-2FBE-E76ED6EDF0C2}"/>
                </a:ext>
              </a:extLst>
            </p:cNvPr>
            <p:cNvSpPr txBox="1"/>
            <p:nvPr/>
          </p:nvSpPr>
          <p:spPr>
            <a:xfrm>
              <a:off x="2766830" y="1878689"/>
              <a:ext cx="2577765" cy="369332"/>
            </a:xfrm>
            <a:prstGeom prst="rect">
              <a:avLst/>
            </a:prstGeom>
            <a:noFill/>
          </p:spPr>
          <p:txBody>
            <a:bodyPr wrap="square" rtlCol="0">
              <a:spAutoFit/>
            </a:bodyPr>
            <a:lstStyle/>
            <a:p>
              <a:pPr algn="ctr"/>
              <a:r>
                <a:rPr lang="en-GB" noProof="0" dirty="0"/>
                <a:t>Malware Planting</a:t>
              </a:r>
            </a:p>
          </p:txBody>
        </p:sp>
        <p:sp>
          <p:nvSpPr>
            <p:cNvPr id="10" name="TextBox 9">
              <a:extLst>
                <a:ext uri="{FF2B5EF4-FFF2-40B4-BE49-F238E27FC236}">
                  <a16:creationId xmlns:a16="http://schemas.microsoft.com/office/drawing/2014/main" id="{CCD2BC62-BB7A-3C4F-E2D6-1F3F8D96E779}"/>
                </a:ext>
              </a:extLst>
            </p:cNvPr>
            <p:cNvSpPr txBox="1"/>
            <p:nvPr/>
          </p:nvSpPr>
          <p:spPr>
            <a:xfrm>
              <a:off x="2419419" y="4567147"/>
              <a:ext cx="3272589"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Malware placed to sit dormant in media systems</a:t>
              </a:r>
            </a:p>
            <a:p>
              <a:pPr marL="285750" indent="-285750">
                <a:buFont typeface="Arial" panose="020B0604020202020204" pitchFamily="34" charset="0"/>
                <a:buChar char="•"/>
              </a:pPr>
              <a:r>
                <a:rPr lang="en-GB" noProof="0" dirty="0"/>
                <a:t>Remains undetected until the right moment</a:t>
              </a:r>
            </a:p>
          </p:txBody>
        </p:sp>
      </p:grpSp>
      <p:sp>
        <p:nvSpPr>
          <p:cNvPr id="27" name="TextBox 26">
            <a:extLst>
              <a:ext uri="{FF2B5EF4-FFF2-40B4-BE49-F238E27FC236}">
                <a16:creationId xmlns:a16="http://schemas.microsoft.com/office/drawing/2014/main" id="{C9B5BBC2-9B33-8577-E3A0-6FD34C268606}"/>
              </a:ext>
            </a:extLst>
          </p:cNvPr>
          <p:cNvSpPr txBox="1"/>
          <p:nvPr/>
        </p:nvSpPr>
        <p:spPr>
          <a:xfrm>
            <a:off x="148280" y="6218193"/>
            <a:ext cx="6240488" cy="369332"/>
          </a:xfrm>
          <a:prstGeom prst="rect">
            <a:avLst/>
          </a:prstGeom>
          <a:noFill/>
        </p:spPr>
        <p:txBody>
          <a:bodyPr wrap="square" rtlCol="0">
            <a:spAutoFit/>
          </a:bodyPr>
          <a:lstStyle/>
          <a:p>
            <a:r>
              <a:rPr lang="en-GB" noProof="0" dirty="0"/>
              <a:t>Priming- Infrastructure Prep for Future Influence</a:t>
            </a:r>
          </a:p>
        </p:txBody>
      </p:sp>
      <p:grpSp>
        <p:nvGrpSpPr>
          <p:cNvPr id="5" name="Group 4">
            <a:extLst>
              <a:ext uri="{FF2B5EF4-FFF2-40B4-BE49-F238E27FC236}">
                <a16:creationId xmlns:a16="http://schemas.microsoft.com/office/drawing/2014/main" id="{9D944D17-AF35-408F-1CE1-34745A275126}"/>
              </a:ext>
            </a:extLst>
          </p:cNvPr>
          <p:cNvGrpSpPr/>
          <p:nvPr/>
        </p:nvGrpSpPr>
        <p:grpSpPr>
          <a:xfrm>
            <a:off x="6849815" y="1878689"/>
            <a:ext cx="3807712" cy="3888787"/>
            <a:chOff x="6849815" y="1878689"/>
            <a:chExt cx="3807712" cy="3888787"/>
          </a:xfrm>
        </p:grpSpPr>
        <p:sp>
          <p:nvSpPr>
            <p:cNvPr id="20" name="TextBox 19">
              <a:extLst>
                <a:ext uri="{FF2B5EF4-FFF2-40B4-BE49-F238E27FC236}">
                  <a16:creationId xmlns:a16="http://schemas.microsoft.com/office/drawing/2014/main" id="{6C35CB73-AE6E-C84F-A3E1-5A1886F45BA5}"/>
                </a:ext>
              </a:extLst>
            </p:cNvPr>
            <p:cNvSpPr txBox="1"/>
            <p:nvPr/>
          </p:nvSpPr>
          <p:spPr>
            <a:xfrm>
              <a:off x="7030724" y="4567147"/>
              <a:ext cx="3626803"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Making small and subtle changes to local websites </a:t>
              </a:r>
            </a:p>
            <a:p>
              <a:pPr marL="285750" indent="-285750">
                <a:buFont typeface="Arial" panose="020B0604020202020204" pitchFamily="34" charset="0"/>
                <a:buChar char="•"/>
              </a:pPr>
              <a:r>
                <a:rPr lang="en-GB" noProof="0" dirty="0"/>
                <a:t>Creates tension – something is going to happen</a:t>
              </a:r>
            </a:p>
          </p:txBody>
        </p:sp>
        <p:sp>
          <p:nvSpPr>
            <p:cNvPr id="21" name="TextBox 20">
              <a:extLst>
                <a:ext uri="{FF2B5EF4-FFF2-40B4-BE49-F238E27FC236}">
                  <a16:creationId xmlns:a16="http://schemas.microsoft.com/office/drawing/2014/main" id="{410C78F9-912E-E3BC-4F96-F5010DE0595C}"/>
                </a:ext>
              </a:extLst>
            </p:cNvPr>
            <p:cNvSpPr txBox="1"/>
            <p:nvPr/>
          </p:nvSpPr>
          <p:spPr>
            <a:xfrm>
              <a:off x="7378135" y="1878689"/>
              <a:ext cx="2577765" cy="369332"/>
            </a:xfrm>
            <a:prstGeom prst="rect">
              <a:avLst/>
            </a:prstGeom>
            <a:noFill/>
          </p:spPr>
          <p:txBody>
            <a:bodyPr wrap="square" rtlCol="0">
              <a:spAutoFit/>
            </a:bodyPr>
            <a:lstStyle/>
            <a:p>
              <a:pPr algn="ctr"/>
              <a:r>
                <a:rPr lang="en-GB" noProof="0" dirty="0"/>
                <a:t>Web Defacement  </a:t>
              </a:r>
            </a:p>
          </p:txBody>
        </p:sp>
        <p:pic>
          <p:nvPicPr>
            <p:cNvPr id="14" name="Picture 13" descr="A blue teddy bear on a black background&#10;&#10;AI-generated content may be incorrect.">
              <a:extLst>
                <a:ext uri="{FF2B5EF4-FFF2-40B4-BE49-F238E27FC236}">
                  <a16:creationId xmlns:a16="http://schemas.microsoft.com/office/drawing/2014/main" id="{49CF0E2F-5F49-61C1-ACFC-2EB34F983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815" y="2589123"/>
              <a:ext cx="3626803" cy="1679753"/>
            </a:xfrm>
            <a:prstGeom prst="rect">
              <a:avLst/>
            </a:prstGeom>
          </p:spPr>
        </p:pic>
      </p:grpSp>
    </p:spTree>
    <p:extLst>
      <p:ext uri="{BB962C8B-B14F-4D97-AF65-F5344CB8AC3E}">
        <p14:creationId xmlns:p14="http://schemas.microsoft.com/office/powerpoint/2010/main" val="258319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4AB2EB-E9C9-19AF-D24B-D9F0DD825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52C64E-98AF-5D56-6AE7-77B1091D86B5}"/>
              </a:ext>
            </a:extLst>
          </p:cNvPr>
          <p:cNvSpPr>
            <a:spLocks noGrp="1"/>
          </p:cNvSpPr>
          <p:nvPr>
            <p:ph type="title"/>
          </p:nvPr>
        </p:nvSpPr>
        <p:spPr/>
        <p:txBody>
          <a:bodyPr/>
          <a:lstStyle/>
          <a:p>
            <a:pPr algn="ctr"/>
            <a:r>
              <a:rPr lang="en-GB" noProof="0" dirty="0">
                <a:solidFill>
                  <a:srgbClr val="C5A96A"/>
                </a:solidFill>
              </a:rPr>
              <a:t>Priming- Technical Deception &amp; Cloaking</a:t>
            </a:r>
          </a:p>
        </p:txBody>
      </p:sp>
      <p:sp>
        <p:nvSpPr>
          <p:cNvPr id="4" name="Rectangle 3">
            <a:extLst>
              <a:ext uri="{FF2B5EF4-FFF2-40B4-BE49-F238E27FC236}">
                <a16:creationId xmlns:a16="http://schemas.microsoft.com/office/drawing/2014/main" id="{B408A59F-5190-8D09-AD55-F92BF2177268}"/>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TextBox 26">
            <a:extLst>
              <a:ext uri="{FF2B5EF4-FFF2-40B4-BE49-F238E27FC236}">
                <a16:creationId xmlns:a16="http://schemas.microsoft.com/office/drawing/2014/main" id="{E966EB8D-7E77-DC4A-8790-764586E95E8F}"/>
              </a:ext>
            </a:extLst>
          </p:cNvPr>
          <p:cNvSpPr txBox="1"/>
          <p:nvPr/>
        </p:nvSpPr>
        <p:spPr>
          <a:xfrm>
            <a:off x="148280" y="6218193"/>
            <a:ext cx="6240488" cy="369332"/>
          </a:xfrm>
          <a:prstGeom prst="rect">
            <a:avLst/>
          </a:prstGeom>
          <a:noFill/>
        </p:spPr>
        <p:txBody>
          <a:bodyPr wrap="square" rtlCol="0">
            <a:spAutoFit/>
          </a:bodyPr>
          <a:lstStyle/>
          <a:p>
            <a:r>
              <a:rPr lang="en-GB" noProof="0" dirty="0"/>
              <a:t>Priming- Technical Deception &amp; Cloaking</a:t>
            </a:r>
          </a:p>
        </p:txBody>
      </p:sp>
      <p:grpSp>
        <p:nvGrpSpPr>
          <p:cNvPr id="3" name="Group 2">
            <a:extLst>
              <a:ext uri="{FF2B5EF4-FFF2-40B4-BE49-F238E27FC236}">
                <a16:creationId xmlns:a16="http://schemas.microsoft.com/office/drawing/2014/main" id="{03C57B22-D5DA-7D6F-CDB3-8DDA050D5D5C}"/>
              </a:ext>
            </a:extLst>
          </p:cNvPr>
          <p:cNvGrpSpPr/>
          <p:nvPr/>
        </p:nvGrpSpPr>
        <p:grpSpPr>
          <a:xfrm>
            <a:off x="2419419" y="1878689"/>
            <a:ext cx="3272589" cy="3888787"/>
            <a:chOff x="2419419" y="1878689"/>
            <a:chExt cx="3272589" cy="3888787"/>
          </a:xfrm>
        </p:grpSpPr>
        <p:sp>
          <p:nvSpPr>
            <p:cNvPr id="9" name="TextBox 8">
              <a:extLst>
                <a:ext uri="{FF2B5EF4-FFF2-40B4-BE49-F238E27FC236}">
                  <a16:creationId xmlns:a16="http://schemas.microsoft.com/office/drawing/2014/main" id="{2978E436-0741-B01D-09B0-5913A8ECFA99}"/>
                </a:ext>
              </a:extLst>
            </p:cNvPr>
            <p:cNvSpPr txBox="1"/>
            <p:nvPr/>
          </p:nvSpPr>
          <p:spPr>
            <a:xfrm>
              <a:off x="2766830" y="1878689"/>
              <a:ext cx="2577765" cy="369332"/>
            </a:xfrm>
            <a:prstGeom prst="rect">
              <a:avLst/>
            </a:prstGeom>
            <a:noFill/>
          </p:spPr>
          <p:txBody>
            <a:bodyPr wrap="square" rtlCol="0">
              <a:spAutoFit/>
            </a:bodyPr>
            <a:lstStyle/>
            <a:p>
              <a:pPr algn="ctr"/>
              <a:r>
                <a:rPr lang="en-GB" noProof="0" dirty="0"/>
                <a:t>Attribution Deception</a:t>
              </a:r>
            </a:p>
          </p:txBody>
        </p:sp>
        <p:sp>
          <p:nvSpPr>
            <p:cNvPr id="10" name="TextBox 9">
              <a:extLst>
                <a:ext uri="{FF2B5EF4-FFF2-40B4-BE49-F238E27FC236}">
                  <a16:creationId xmlns:a16="http://schemas.microsoft.com/office/drawing/2014/main" id="{76698704-A34B-4523-0543-4B8AF0E50D35}"/>
                </a:ext>
              </a:extLst>
            </p:cNvPr>
            <p:cNvSpPr txBox="1"/>
            <p:nvPr/>
          </p:nvSpPr>
          <p:spPr>
            <a:xfrm>
              <a:off x="2419419" y="4567147"/>
              <a:ext cx="3272589"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Making an attack seem like its from somewhere else</a:t>
              </a:r>
            </a:p>
            <a:p>
              <a:pPr marL="285750" indent="-285750">
                <a:buFont typeface="Arial" panose="020B0604020202020204" pitchFamily="34" charset="0"/>
                <a:buChar char="•"/>
              </a:pPr>
              <a:r>
                <a:rPr lang="en-GB" noProof="0" dirty="0"/>
                <a:t>Hides the source of an attack</a:t>
              </a:r>
            </a:p>
          </p:txBody>
        </p:sp>
        <p:pic>
          <p:nvPicPr>
            <p:cNvPr id="5" name="Picture 4">
              <a:extLst>
                <a:ext uri="{FF2B5EF4-FFF2-40B4-BE49-F238E27FC236}">
                  <a16:creationId xmlns:a16="http://schemas.microsoft.com/office/drawing/2014/main" id="{0448ABF4-0169-6071-C832-F99A5A75E8B6}"/>
                </a:ext>
              </a:extLst>
            </p:cNvPr>
            <p:cNvPicPr>
              <a:picLocks noChangeAspect="1"/>
            </p:cNvPicPr>
            <p:nvPr/>
          </p:nvPicPr>
          <p:blipFill>
            <a:blip r:embed="rId3"/>
            <a:stretch>
              <a:fillRect/>
            </a:stretch>
          </p:blipFill>
          <p:spPr>
            <a:xfrm>
              <a:off x="3090512" y="2518495"/>
              <a:ext cx="1930400" cy="1930400"/>
            </a:xfrm>
            <a:prstGeom prst="rect">
              <a:avLst/>
            </a:prstGeom>
          </p:spPr>
        </p:pic>
      </p:grpSp>
      <p:grpSp>
        <p:nvGrpSpPr>
          <p:cNvPr id="7" name="Group 6">
            <a:extLst>
              <a:ext uri="{FF2B5EF4-FFF2-40B4-BE49-F238E27FC236}">
                <a16:creationId xmlns:a16="http://schemas.microsoft.com/office/drawing/2014/main" id="{50ACC998-AF80-8A79-CE1D-699223B2CD9C}"/>
              </a:ext>
            </a:extLst>
          </p:cNvPr>
          <p:cNvGrpSpPr/>
          <p:nvPr/>
        </p:nvGrpSpPr>
        <p:grpSpPr>
          <a:xfrm>
            <a:off x="6637719" y="1870931"/>
            <a:ext cx="4412812" cy="3896545"/>
            <a:chOff x="6637719" y="1870931"/>
            <a:chExt cx="4412812" cy="3896545"/>
          </a:xfrm>
        </p:grpSpPr>
        <p:sp>
          <p:nvSpPr>
            <p:cNvPr id="20" name="TextBox 19">
              <a:extLst>
                <a:ext uri="{FF2B5EF4-FFF2-40B4-BE49-F238E27FC236}">
                  <a16:creationId xmlns:a16="http://schemas.microsoft.com/office/drawing/2014/main" id="{28CC2878-D376-2C87-C3FD-E329DC12C9DE}"/>
                </a:ext>
              </a:extLst>
            </p:cNvPr>
            <p:cNvSpPr txBox="1"/>
            <p:nvPr/>
          </p:nvSpPr>
          <p:spPr>
            <a:xfrm>
              <a:off x="7030724" y="4567147"/>
              <a:ext cx="3626803"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More good practice during priming and cyber based warfare</a:t>
              </a:r>
            </a:p>
            <a:p>
              <a:pPr marL="285750" indent="-285750">
                <a:buFont typeface="Arial" panose="020B0604020202020204" pitchFamily="34" charset="0"/>
                <a:buChar char="•"/>
              </a:pPr>
              <a:r>
                <a:rPr lang="en-GB" noProof="0" dirty="0"/>
                <a:t>Keeps secrets secret</a:t>
              </a:r>
            </a:p>
          </p:txBody>
        </p:sp>
        <p:sp>
          <p:nvSpPr>
            <p:cNvPr id="21" name="TextBox 20">
              <a:extLst>
                <a:ext uri="{FF2B5EF4-FFF2-40B4-BE49-F238E27FC236}">
                  <a16:creationId xmlns:a16="http://schemas.microsoft.com/office/drawing/2014/main" id="{6FC854AF-6BCD-4FFB-39BA-963C69D757C5}"/>
                </a:ext>
              </a:extLst>
            </p:cNvPr>
            <p:cNvSpPr txBox="1"/>
            <p:nvPr/>
          </p:nvSpPr>
          <p:spPr>
            <a:xfrm>
              <a:off x="6637719" y="1870931"/>
              <a:ext cx="4412812" cy="369332"/>
            </a:xfrm>
            <a:prstGeom prst="rect">
              <a:avLst/>
            </a:prstGeom>
            <a:noFill/>
          </p:spPr>
          <p:txBody>
            <a:bodyPr wrap="square" rtlCol="0">
              <a:spAutoFit/>
            </a:bodyPr>
            <a:lstStyle/>
            <a:p>
              <a:pPr algn="ctr"/>
              <a:r>
                <a:rPr lang="en-GB" noProof="0" dirty="0"/>
                <a:t>Covert Channel Communication</a:t>
              </a:r>
            </a:p>
          </p:txBody>
        </p:sp>
        <p:pic>
          <p:nvPicPr>
            <p:cNvPr id="6" name="Picture 5" descr="A blue cat wearing a hat and sunglasses&#10;&#10;AI-generated content may be incorrect.">
              <a:extLst>
                <a:ext uri="{FF2B5EF4-FFF2-40B4-BE49-F238E27FC236}">
                  <a16:creationId xmlns:a16="http://schemas.microsoft.com/office/drawing/2014/main" id="{B8254748-6501-1DDC-DD97-5C70F47BD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699" y="2405436"/>
              <a:ext cx="1936852" cy="2047128"/>
            </a:xfrm>
            <a:prstGeom prst="rect">
              <a:avLst/>
            </a:prstGeom>
          </p:spPr>
        </p:pic>
      </p:grpSp>
    </p:spTree>
    <p:extLst>
      <p:ext uri="{BB962C8B-B14F-4D97-AF65-F5344CB8AC3E}">
        <p14:creationId xmlns:p14="http://schemas.microsoft.com/office/powerpoint/2010/main" val="237734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5D10E-4103-F733-745A-B182A4200C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FAAE8-3C7E-316F-6CDC-5F3184D42B01}"/>
              </a:ext>
            </a:extLst>
          </p:cNvPr>
          <p:cNvSpPr>
            <a:spLocks noGrp="1"/>
          </p:cNvSpPr>
          <p:nvPr>
            <p:ph type="title"/>
          </p:nvPr>
        </p:nvSpPr>
        <p:spPr>
          <a:xfrm>
            <a:off x="838200" y="1312476"/>
            <a:ext cx="10515600" cy="1325563"/>
          </a:xfrm>
        </p:spPr>
        <p:txBody>
          <a:bodyPr>
            <a:normAutofit/>
          </a:bodyPr>
          <a:lstStyle/>
          <a:p>
            <a:pPr algn="ctr"/>
            <a:r>
              <a:rPr lang="en-GB" sz="8800" noProof="0" dirty="0">
                <a:solidFill>
                  <a:srgbClr val="C5A96A"/>
                </a:solidFill>
                <a:latin typeface="Bahnschrift SemiLight Condensed" panose="020B0502040204020203" pitchFamily="34" charset="0"/>
              </a:rPr>
              <a:t>Destabilizing</a:t>
            </a:r>
          </a:p>
        </p:txBody>
      </p:sp>
      <p:sp>
        <p:nvSpPr>
          <p:cNvPr id="4" name="Rectangle 3">
            <a:extLst>
              <a:ext uri="{FF2B5EF4-FFF2-40B4-BE49-F238E27FC236}">
                <a16:creationId xmlns:a16="http://schemas.microsoft.com/office/drawing/2014/main" id="{892DEE47-D8CA-CB82-48FE-828646312575}"/>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 name="TextBox 2">
            <a:extLst>
              <a:ext uri="{FF2B5EF4-FFF2-40B4-BE49-F238E27FC236}">
                <a16:creationId xmlns:a16="http://schemas.microsoft.com/office/drawing/2014/main" id="{1E64BEF1-2817-6367-9037-182F73FB7694}"/>
              </a:ext>
            </a:extLst>
          </p:cNvPr>
          <p:cNvSpPr txBox="1"/>
          <p:nvPr/>
        </p:nvSpPr>
        <p:spPr>
          <a:xfrm>
            <a:off x="4903572" y="2638039"/>
            <a:ext cx="2384855" cy="369332"/>
          </a:xfrm>
          <a:prstGeom prst="rect">
            <a:avLst/>
          </a:prstGeom>
          <a:noFill/>
        </p:spPr>
        <p:txBody>
          <a:bodyPr wrap="square" rtlCol="0">
            <a:spAutoFit/>
          </a:bodyPr>
          <a:lstStyle/>
          <a:p>
            <a:pPr algn="ctr"/>
            <a:r>
              <a:rPr lang="en-GB" noProof="0" dirty="0"/>
              <a:t>Forcing Collapse</a:t>
            </a:r>
          </a:p>
        </p:txBody>
      </p:sp>
      <p:pic>
        <p:nvPicPr>
          <p:cNvPr id="5" name="Picture 4" descr="15 Up Close To The Camera Cats Hired To Stare At You When You Should Be ...">
            <a:extLst>
              <a:ext uri="{FF2B5EF4-FFF2-40B4-BE49-F238E27FC236}">
                <a16:creationId xmlns:a16="http://schemas.microsoft.com/office/drawing/2014/main" id="{7CB4E3A2-72A5-7FA8-5898-1CF85D5D6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0376" y="5947719"/>
            <a:ext cx="911623" cy="9102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A1AB1C-4B48-CB88-1753-82C96DCD7A3D}"/>
              </a:ext>
            </a:extLst>
          </p:cNvPr>
          <p:cNvSpPr txBox="1"/>
          <p:nvPr/>
        </p:nvSpPr>
        <p:spPr>
          <a:xfrm>
            <a:off x="148281" y="6218193"/>
            <a:ext cx="2833816" cy="369332"/>
          </a:xfrm>
          <a:prstGeom prst="rect">
            <a:avLst/>
          </a:prstGeom>
          <a:noFill/>
        </p:spPr>
        <p:txBody>
          <a:bodyPr wrap="square" rtlCol="0">
            <a:spAutoFit/>
          </a:bodyPr>
          <a:lstStyle/>
          <a:p>
            <a:r>
              <a:rPr lang="en-GB" noProof="0" dirty="0"/>
              <a:t> Destabilizing</a:t>
            </a:r>
          </a:p>
        </p:txBody>
      </p:sp>
    </p:spTree>
    <p:extLst>
      <p:ext uri="{BB962C8B-B14F-4D97-AF65-F5344CB8AC3E}">
        <p14:creationId xmlns:p14="http://schemas.microsoft.com/office/powerpoint/2010/main" val="3228489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8BB3-9AFF-2B0E-6BB2-2BC8E5781C4B}"/>
              </a:ext>
            </a:extLst>
          </p:cNvPr>
          <p:cNvSpPr>
            <a:spLocks noGrp="1"/>
          </p:cNvSpPr>
          <p:nvPr>
            <p:ph type="title"/>
          </p:nvPr>
        </p:nvSpPr>
        <p:spPr/>
        <p:txBody>
          <a:bodyPr/>
          <a:lstStyle/>
          <a:p>
            <a:r>
              <a:rPr lang="en-GB" sz="4800" noProof="0" dirty="0">
                <a:solidFill>
                  <a:srgbClr val="C5A96A"/>
                </a:solidFill>
              </a:rPr>
              <a:t>Destabilizing-</a:t>
            </a:r>
            <a:br>
              <a:rPr lang="en-GB" noProof="0" dirty="0"/>
            </a:br>
            <a:r>
              <a:rPr lang="en-GB" sz="2800" noProof="0" dirty="0"/>
              <a:t>Critical Infrastructure Attack</a:t>
            </a:r>
            <a:endParaRPr lang="en-GB" noProof="0" dirty="0"/>
          </a:p>
        </p:txBody>
      </p:sp>
      <p:sp>
        <p:nvSpPr>
          <p:cNvPr id="4" name="Text Placeholder 3">
            <a:extLst>
              <a:ext uri="{FF2B5EF4-FFF2-40B4-BE49-F238E27FC236}">
                <a16:creationId xmlns:a16="http://schemas.microsoft.com/office/drawing/2014/main" id="{A11867D5-2C59-F9A8-2CD2-88A3F6A85A39}"/>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Targeting systems which people rely on for survival </a:t>
            </a:r>
          </a:p>
          <a:p>
            <a:pPr marL="285750" indent="-285750">
              <a:buFont typeface="Arial" panose="020B0604020202020204" pitchFamily="34" charset="0"/>
              <a:buChar char="•"/>
            </a:pPr>
            <a:r>
              <a:rPr lang="en-GB" noProof="0" dirty="0"/>
              <a:t>Makes normal life impossible, impossible to ignore </a:t>
            </a:r>
          </a:p>
          <a:p>
            <a:pPr marL="285750" indent="-285750">
              <a:buFont typeface="Arial" panose="020B0604020202020204" pitchFamily="34" charset="0"/>
              <a:buChar char="•"/>
            </a:pPr>
            <a:r>
              <a:rPr lang="en-GB" noProof="0" dirty="0"/>
              <a:t>Forces a panic </a:t>
            </a:r>
          </a:p>
          <a:p>
            <a:pPr marL="285750" indent="-285750">
              <a:buFont typeface="Arial" panose="020B0604020202020204" pitchFamily="34" charset="0"/>
              <a:buChar char="•"/>
            </a:pPr>
            <a:r>
              <a:rPr lang="en-GB" noProof="0" dirty="0"/>
              <a:t>Makes a civilian population lose faith in a government </a:t>
            </a:r>
          </a:p>
        </p:txBody>
      </p:sp>
      <p:sp>
        <p:nvSpPr>
          <p:cNvPr id="9" name="Rectangle 8">
            <a:extLst>
              <a:ext uri="{FF2B5EF4-FFF2-40B4-BE49-F238E27FC236}">
                <a16:creationId xmlns:a16="http://schemas.microsoft.com/office/drawing/2014/main" id="{F550B946-CD0E-98DF-0AF2-E02DDBF3745C}"/>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A283116F-E3F2-1C5D-A920-66662E63E5B0}"/>
              </a:ext>
            </a:extLst>
          </p:cNvPr>
          <p:cNvSpPr txBox="1"/>
          <p:nvPr/>
        </p:nvSpPr>
        <p:spPr>
          <a:xfrm>
            <a:off x="148281" y="6218193"/>
            <a:ext cx="5638908" cy="369332"/>
          </a:xfrm>
          <a:prstGeom prst="rect">
            <a:avLst/>
          </a:prstGeom>
          <a:noFill/>
        </p:spPr>
        <p:txBody>
          <a:bodyPr wrap="square" rtlCol="0">
            <a:spAutoFit/>
          </a:bodyPr>
          <a:lstStyle/>
          <a:p>
            <a:r>
              <a:rPr lang="en-GB" noProof="0" dirty="0"/>
              <a:t>Destabilizing- Critical Infrastructure Attack</a:t>
            </a:r>
          </a:p>
        </p:txBody>
      </p:sp>
      <p:pic>
        <p:nvPicPr>
          <p:cNvPr id="12" name="Picture 11" descr="A pink furry animal holding an object and shooting a blue circle&#10;&#10;AI-generated content may be incorrect.">
            <a:extLst>
              <a:ext uri="{FF2B5EF4-FFF2-40B4-BE49-F238E27FC236}">
                <a16:creationId xmlns:a16="http://schemas.microsoft.com/office/drawing/2014/main" id="{C6574607-F685-3368-4D00-BB4EBDCB9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04821"/>
            <a:ext cx="5270364" cy="2648357"/>
          </a:xfrm>
          <a:prstGeom prst="rect">
            <a:avLst/>
          </a:prstGeom>
        </p:spPr>
      </p:pic>
    </p:spTree>
    <p:extLst>
      <p:ext uri="{BB962C8B-B14F-4D97-AF65-F5344CB8AC3E}">
        <p14:creationId xmlns:p14="http://schemas.microsoft.com/office/powerpoint/2010/main" val="2463083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277A-E856-DD3E-AAF9-1136B210908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419D62E-C246-9BB1-C760-9AA79CBFCDD9}"/>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In control of hugely important infrastructure</a:t>
            </a:r>
          </a:p>
          <a:p>
            <a:pPr marL="285750" indent="-285750">
              <a:buFont typeface="Arial" panose="020B0604020202020204" pitchFamily="34" charset="0"/>
              <a:buChar char="•"/>
            </a:pPr>
            <a:r>
              <a:rPr lang="en-GB" noProof="0" dirty="0"/>
              <a:t>Can have weak security sometimes without encryption</a:t>
            </a:r>
          </a:p>
          <a:p>
            <a:pPr marL="285750" indent="-285750">
              <a:buFont typeface="Arial" panose="020B0604020202020204" pitchFamily="34" charset="0"/>
              <a:buChar char="•"/>
            </a:pPr>
            <a:r>
              <a:rPr lang="en-GB" noProof="0" dirty="0"/>
              <a:t>Often exploited through use of ICS centred malware or gaining logins through phishing or credential theft</a:t>
            </a:r>
          </a:p>
        </p:txBody>
      </p:sp>
      <p:sp>
        <p:nvSpPr>
          <p:cNvPr id="9" name="Rectangle 8">
            <a:extLst>
              <a:ext uri="{FF2B5EF4-FFF2-40B4-BE49-F238E27FC236}">
                <a16:creationId xmlns:a16="http://schemas.microsoft.com/office/drawing/2014/main" id="{142E16FA-B268-775B-59C5-4E667A089F7B}"/>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0A2F9F1A-8D56-2B93-0B71-94648EB9FFAB}"/>
              </a:ext>
            </a:extLst>
          </p:cNvPr>
          <p:cNvSpPr txBox="1"/>
          <p:nvPr/>
        </p:nvSpPr>
        <p:spPr>
          <a:xfrm>
            <a:off x="148281" y="6218193"/>
            <a:ext cx="5638908" cy="369332"/>
          </a:xfrm>
          <a:prstGeom prst="rect">
            <a:avLst/>
          </a:prstGeom>
          <a:noFill/>
        </p:spPr>
        <p:txBody>
          <a:bodyPr wrap="square" rtlCol="0">
            <a:spAutoFit/>
          </a:bodyPr>
          <a:lstStyle/>
          <a:p>
            <a:r>
              <a:rPr lang="en-GB" noProof="0" dirty="0"/>
              <a:t>Destabilizing- ISC / SCADA Exploitation </a:t>
            </a:r>
          </a:p>
        </p:txBody>
      </p:sp>
      <p:pic>
        <p:nvPicPr>
          <p:cNvPr id="5" name="Picture 4">
            <a:extLst>
              <a:ext uri="{FF2B5EF4-FFF2-40B4-BE49-F238E27FC236}">
                <a16:creationId xmlns:a16="http://schemas.microsoft.com/office/drawing/2014/main" id="{96F25655-5D62-0403-2AC9-A6B9C46F102B}"/>
              </a:ext>
            </a:extLst>
          </p:cNvPr>
          <p:cNvPicPr>
            <a:picLocks noChangeAspect="1"/>
          </p:cNvPicPr>
          <p:nvPr/>
        </p:nvPicPr>
        <p:blipFill>
          <a:blip r:embed="rId3"/>
          <a:stretch>
            <a:fillRect/>
          </a:stretch>
        </p:blipFill>
        <p:spPr>
          <a:xfrm>
            <a:off x="6096000" y="2057400"/>
            <a:ext cx="5256212" cy="2695778"/>
          </a:xfrm>
          <a:prstGeom prst="rect">
            <a:avLst/>
          </a:prstGeom>
        </p:spPr>
      </p:pic>
      <p:sp>
        <p:nvSpPr>
          <p:cNvPr id="13" name="Title 1">
            <a:extLst>
              <a:ext uri="{FF2B5EF4-FFF2-40B4-BE49-F238E27FC236}">
                <a16:creationId xmlns:a16="http://schemas.microsoft.com/office/drawing/2014/main" id="{8F09A726-F501-73AE-CE17-BB3FD834F1F9}"/>
              </a:ext>
            </a:extLst>
          </p:cNvPr>
          <p:cNvSpPr>
            <a:spLocks noGrp="1"/>
          </p:cNvSpPr>
          <p:nvPr>
            <p:ph type="title"/>
          </p:nvPr>
        </p:nvSpPr>
        <p:spPr>
          <a:xfrm>
            <a:off x="839788" y="457200"/>
            <a:ext cx="7095172" cy="1600200"/>
          </a:xfrm>
        </p:spPr>
        <p:txBody>
          <a:bodyPr/>
          <a:lstStyle/>
          <a:p>
            <a:r>
              <a:rPr lang="en-GB" sz="4800" noProof="0" dirty="0">
                <a:solidFill>
                  <a:srgbClr val="C5A96A"/>
                </a:solidFill>
              </a:rPr>
              <a:t>Critical Infrastructure Attack-</a:t>
            </a:r>
            <a:br>
              <a:rPr lang="en-GB" noProof="0" dirty="0"/>
            </a:br>
            <a:r>
              <a:rPr lang="en-GB" sz="2800" noProof="0" dirty="0"/>
              <a:t>ICS/SCADA Exploitation</a:t>
            </a:r>
          </a:p>
        </p:txBody>
      </p:sp>
    </p:spTree>
    <p:extLst>
      <p:ext uri="{BB962C8B-B14F-4D97-AF65-F5344CB8AC3E}">
        <p14:creationId xmlns:p14="http://schemas.microsoft.com/office/powerpoint/2010/main" val="3471620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79CF7-8BD8-A24C-57F4-56C91A0C47F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A77E6555-01DF-B669-9214-94C8C44E5744}"/>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Tailored Malware designed for a specific task</a:t>
            </a:r>
          </a:p>
          <a:p>
            <a:pPr marL="285750" indent="-285750">
              <a:buFont typeface="Arial" panose="020B0604020202020204" pitchFamily="34" charset="0"/>
              <a:buChar char="•"/>
            </a:pPr>
            <a:r>
              <a:rPr lang="en-GB" noProof="0" dirty="0"/>
              <a:t>Often incorporates multiple Zero Day Vulnerabilities </a:t>
            </a:r>
          </a:p>
          <a:p>
            <a:pPr marL="285750" indent="-285750">
              <a:buFont typeface="Arial" panose="020B0604020202020204" pitchFamily="34" charset="0"/>
              <a:buChar char="•"/>
            </a:pPr>
            <a:r>
              <a:rPr lang="en-GB" noProof="0" dirty="0"/>
              <a:t>Can come in the form of supply chain attacks </a:t>
            </a:r>
          </a:p>
          <a:p>
            <a:pPr marL="285750" indent="-285750">
              <a:buFont typeface="Arial" panose="020B0604020202020204" pitchFamily="34" charset="0"/>
              <a:buChar char="•"/>
            </a:pPr>
            <a:r>
              <a:rPr lang="en-GB" noProof="0" dirty="0"/>
              <a:t>Often utilise wipers or ransomware as part of the attack</a:t>
            </a:r>
          </a:p>
        </p:txBody>
      </p:sp>
      <p:sp>
        <p:nvSpPr>
          <p:cNvPr id="9" name="Rectangle 8">
            <a:extLst>
              <a:ext uri="{FF2B5EF4-FFF2-40B4-BE49-F238E27FC236}">
                <a16:creationId xmlns:a16="http://schemas.microsoft.com/office/drawing/2014/main" id="{0607378F-85FF-CA67-DD7C-1C15140E16A9}"/>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99DA18C2-2C05-F6F7-7C16-D1239BDED459}"/>
              </a:ext>
            </a:extLst>
          </p:cNvPr>
          <p:cNvSpPr txBox="1"/>
          <p:nvPr/>
        </p:nvSpPr>
        <p:spPr>
          <a:xfrm>
            <a:off x="148281" y="6218193"/>
            <a:ext cx="5638908" cy="369332"/>
          </a:xfrm>
          <a:prstGeom prst="rect">
            <a:avLst/>
          </a:prstGeom>
          <a:noFill/>
        </p:spPr>
        <p:txBody>
          <a:bodyPr wrap="square" rtlCol="0">
            <a:spAutoFit/>
          </a:bodyPr>
          <a:lstStyle/>
          <a:p>
            <a:r>
              <a:rPr lang="en-GB" dirty="0"/>
              <a:t>Destabilizing- </a:t>
            </a:r>
            <a:r>
              <a:rPr lang="en-GB" noProof="0" dirty="0"/>
              <a:t>Custom malware</a:t>
            </a:r>
          </a:p>
        </p:txBody>
      </p:sp>
      <p:sp>
        <p:nvSpPr>
          <p:cNvPr id="13" name="Title 1">
            <a:extLst>
              <a:ext uri="{FF2B5EF4-FFF2-40B4-BE49-F238E27FC236}">
                <a16:creationId xmlns:a16="http://schemas.microsoft.com/office/drawing/2014/main" id="{037F6B4B-F490-C701-481F-89D16463A6F2}"/>
              </a:ext>
            </a:extLst>
          </p:cNvPr>
          <p:cNvSpPr>
            <a:spLocks noGrp="1"/>
          </p:cNvSpPr>
          <p:nvPr>
            <p:ph type="title"/>
          </p:nvPr>
        </p:nvSpPr>
        <p:spPr>
          <a:xfrm>
            <a:off x="839788" y="457200"/>
            <a:ext cx="7095172" cy="1600200"/>
          </a:xfrm>
        </p:spPr>
        <p:txBody>
          <a:bodyPr/>
          <a:lstStyle/>
          <a:p>
            <a:r>
              <a:rPr lang="en-GB" sz="4800" noProof="0" dirty="0">
                <a:solidFill>
                  <a:srgbClr val="C5A96A"/>
                </a:solidFill>
              </a:rPr>
              <a:t>Critical Infrastructure Attack-</a:t>
            </a:r>
            <a:br>
              <a:rPr lang="en-GB" noProof="0" dirty="0"/>
            </a:br>
            <a:r>
              <a:rPr lang="en-GB" sz="2800" noProof="0" dirty="0"/>
              <a:t>Custom Malware</a:t>
            </a:r>
          </a:p>
        </p:txBody>
      </p:sp>
      <p:pic>
        <p:nvPicPr>
          <p:cNvPr id="3" name="Picture 2" descr="A pink cat with horns and a glass dish with a pipette&#10;&#10;AI-generated content may be incorrect.">
            <a:extLst>
              <a:ext uri="{FF2B5EF4-FFF2-40B4-BE49-F238E27FC236}">
                <a16:creationId xmlns:a16="http://schemas.microsoft.com/office/drawing/2014/main" id="{8087DD5C-112F-8C9A-2CBF-93BFE4433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630" y="1595286"/>
            <a:ext cx="2876951" cy="3620005"/>
          </a:xfrm>
          <a:prstGeom prst="rect">
            <a:avLst/>
          </a:prstGeom>
        </p:spPr>
      </p:pic>
    </p:spTree>
    <p:extLst>
      <p:ext uri="{BB962C8B-B14F-4D97-AF65-F5344CB8AC3E}">
        <p14:creationId xmlns:p14="http://schemas.microsoft.com/office/powerpoint/2010/main" val="2493235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1CD-EB2F-29BD-29F3-C63BBA5B1CEA}"/>
              </a:ext>
            </a:extLst>
          </p:cNvPr>
          <p:cNvSpPr>
            <a:spLocks noGrp="1"/>
          </p:cNvSpPr>
          <p:nvPr>
            <p:ph type="title"/>
          </p:nvPr>
        </p:nvSpPr>
        <p:spPr/>
        <p:txBody>
          <a:bodyPr/>
          <a:lstStyle/>
          <a:p>
            <a:pPr algn="ctr"/>
            <a:r>
              <a:rPr lang="en-GB" noProof="0" dirty="0">
                <a:solidFill>
                  <a:srgbClr val="C5A96A"/>
                </a:solidFill>
              </a:rPr>
              <a:t>Destabilizing- The Map </a:t>
            </a:r>
          </a:p>
        </p:txBody>
      </p:sp>
      <p:pic>
        <p:nvPicPr>
          <p:cNvPr id="8" name="Graphic 7">
            <a:extLst>
              <a:ext uri="{FF2B5EF4-FFF2-40B4-BE49-F238E27FC236}">
                <a16:creationId xmlns:a16="http://schemas.microsoft.com/office/drawing/2014/main" id="{6EC8EDB6-47B5-1160-968A-80F6C20F2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8305" y="1529391"/>
            <a:ext cx="8835390" cy="3799217"/>
          </a:xfrm>
          <a:prstGeom prst="rect">
            <a:avLst/>
          </a:prstGeom>
        </p:spPr>
      </p:pic>
      <p:sp>
        <p:nvSpPr>
          <p:cNvPr id="9" name="Rectangle 8">
            <a:extLst>
              <a:ext uri="{FF2B5EF4-FFF2-40B4-BE49-F238E27FC236}">
                <a16:creationId xmlns:a16="http://schemas.microsoft.com/office/drawing/2014/main" id="{3209A167-B194-D962-F3C5-F3495504E82A}"/>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0CA513F9-71B4-62F3-666F-07238D845A97}"/>
              </a:ext>
            </a:extLst>
          </p:cNvPr>
          <p:cNvSpPr txBox="1"/>
          <p:nvPr/>
        </p:nvSpPr>
        <p:spPr>
          <a:xfrm>
            <a:off x="148281" y="6218193"/>
            <a:ext cx="5638908" cy="369332"/>
          </a:xfrm>
          <a:prstGeom prst="rect">
            <a:avLst/>
          </a:prstGeom>
          <a:noFill/>
        </p:spPr>
        <p:txBody>
          <a:bodyPr wrap="square" rtlCol="0">
            <a:spAutoFit/>
          </a:bodyPr>
          <a:lstStyle/>
          <a:p>
            <a:r>
              <a:rPr lang="en-GB" noProof="0" dirty="0"/>
              <a:t>Destabilizing- The Map</a:t>
            </a:r>
          </a:p>
        </p:txBody>
      </p:sp>
    </p:spTree>
    <p:extLst>
      <p:ext uri="{BB962C8B-B14F-4D97-AF65-F5344CB8AC3E}">
        <p14:creationId xmlns:p14="http://schemas.microsoft.com/office/powerpoint/2010/main" val="587092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40362-3193-8FF5-D75E-A3F664651E4B}"/>
            </a:ext>
          </a:extLst>
        </p:cNvPr>
        <p:cNvGrpSpPr/>
        <p:nvPr/>
      </p:nvGrpSpPr>
      <p:grpSpPr>
        <a:xfrm>
          <a:off x="0" y="0"/>
          <a:ext cx="0" cy="0"/>
          <a:chOff x="0" y="0"/>
          <a:chExt cx="0" cy="0"/>
        </a:xfrm>
      </p:grpSpPr>
      <p:pic>
        <p:nvPicPr>
          <p:cNvPr id="483" name="Graphic 482">
            <a:extLst>
              <a:ext uri="{FF2B5EF4-FFF2-40B4-BE49-F238E27FC236}">
                <a16:creationId xmlns:a16="http://schemas.microsoft.com/office/drawing/2014/main" id="{EA22828B-CB2B-60EA-D375-C64273091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1137" y="1530608"/>
            <a:ext cx="8832558" cy="3798000"/>
          </a:xfrm>
          <a:prstGeom prst="rect">
            <a:avLst/>
          </a:prstGeom>
        </p:spPr>
      </p:pic>
      <p:sp>
        <p:nvSpPr>
          <p:cNvPr id="2" name="Title 1">
            <a:extLst>
              <a:ext uri="{FF2B5EF4-FFF2-40B4-BE49-F238E27FC236}">
                <a16:creationId xmlns:a16="http://schemas.microsoft.com/office/drawing/2014/main" id="{C6EEC753-2D88-CF26-12B2-6423F34A1C79}"/>
              </a:ext>
            </a:extLst>
          </p:cNvPr>
          <p:cNvSpPr>
            <a:spLocks noGrp="1"/>
          </p:cNvSpPr>
          <p:nvPr>
            <p:ph type="title"/>
          </p:nvPr>
        </p:nvSpPr>
        <p:spPr/>
        <p:txBody>
          <a:bodyPr/>
          <a:lstStyle/>
          <a:p>
            <a:pPr algn="ctr"/>
            <a:r>
              <a:rPr lang="en-GB" noProof="0" dirty="0">
                <a:solidFill>
                  <a:srgbClr val="C5A96A"/>
                </a:solidFill>
              </a:rPr>
              <a:t>ICS / SCADA Exploitation  </a:t>
            </a:r>
          </a:p>
        </p:txBody>
      </p:sp>
      <p:sp>
        <p:nvSpPr>
          <p:cNvPr id="9" name="Rectangle 8">
            <a:extLst>
              <a:ext uri="{FF2B5EF4-FFF2-40B4-BE49-F238E27FC236}">
                <a16:creationId xmlns:a16="http://schemas.microsoft.com/office/drawing/2014/main" id="{6EBB9439-74A3-A393-0583-AFDEAC702D25}"/>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2B8475D5-195C-D7B9-78DD-B7865EDD346E}"/>
              </a:ext>
            </a:extLst>
          </p:cNvPr>
          <p:cNvSpPr txBox="1"/>
          <p:nvPr/>
        </p:nvSpPr>
        <p:spPr>
          <a:xfrm>
            <a:off x="148281" y="6218193"/>
            <a:ext cx="5638908" cy="369332"/>
          </a:xfrm>
          <a:prstGeom prst="rect">
            <a:avLst/>
          </a:prstGeom>
          <a:noFill/>
        </p:spPr>
        <p:txBody>
          <a:bodyPr wrap="square" rtlCol="0">
            <a:spAutoFit/>
          </a:bodyPr>
          <a:lstStyle/>
          <a:p>
            <a:r>
              <a:rPr lang="en-GB" noProof="0" dirty="0"/>
              <a:t>ISC / SCADA Exploitation (Map)</a:t>
            </a:r>
          </a:p>
        </p:txBody>
      </p:sp>
      <p:grpSp>
        <p:nvGrpSpPr>
          <p:cNvPr id="3" name="Group 2">
            <a:extLst>
              <a:ext uri="{FF2B5EF4-FFF2-40B4-BE49-F238E27FC236}">
                <a16:creationId xmlns:a16="http://schemas.microsoft.com/office/drawing/2014/main" id="{92C2B7B3-620B-B127-8453-C551E5897783}"/>
              </a:ext>
            </a:extLst>
          </p:cNvPr>
          <p:cNvGrpSpPr/>
          <p:nvPr/>
        </p:nvGrpSpPr>
        <p:grpSpPr>
          <a:xfrm>
            <a:off x="728028" y="2324087"/>
            <a:ext cx="5971857" cy="1754326"/>
            <a:chOff x="728028" y="2324087"/>
            <a:chExt cx="5971857" cy="1754326"/>
          </a:xfrm>
        </p:grpSpPr>
        <p:cxnSp>
          <p:nvCxnSpPr>
            <p:cNvPr id="487" name="Straight Arrow Connector 486">
              <a:extLst>
                <a:ext uri="{FF2B5EF4-FFF2-40B4-BE49-F238E27FC236}">
                  <a16:creationId xmlns:a16="http://schemas.microsoft.com/office/drawing/2014/main" id="{50FF65B8-959A-3FD2-92D8-4E636EA34878}"/>
                </a:ext>
              </a:extLst>
            </p:cNvPr>
            <p:cNvCxnSpPr>
              <a:cxnSpLocks/>
            </p:cNvCxnSpPr>
            <p:nvPr/>
          </p:nvCxnSpPr>
          <p:spPr>
            <a:xfrm flipV="1">
              <a:off x="2255520" y="2337435"/>
              <a:ext cx="4444365" cy="268605"/>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
          <p:nvSpPr>
            <p:cNvPr id="493" name="TextBox 492">
              <a:extLst>
                <a:ext uri="{FF2B5EF4-FFF2-40B4-BE49-F238E27FC236}">
                  <a16:creationId xmlns:a16="http://schemas.microsoft.com/office/drawing/2014/main" id="{8E2C73DD-ED15-988E-0BB3-FF15F4911AA9}"/>
                </a:ext>
              </a:extLst>
            </p:cNvPr>
            <p:cNvSpPr txBox="1"/>
            <p:nvPr/>
          </p:nvSpPr>
          <p:spPr>
            <a:xfrm>
              <a:off x="728028" y="2324087"/>
              <a:ext cx="3386772" cy="1754326"/>
            </a:xfrm>
            <a:prstGeom prst="rect">
              <a:avLst/>
            </a:prstGeom>
            <a:noFill/>
          </p:spPr>
          <p:txBody>
            <a:bodyPr wrap="square" rtlCol="0">
              <a:spAutoFit/>
            </a:bodyPr>
            <a:lstStyle/>
            <a:p>
              <a:r>
                <a:rPr lang="en-GB" noProof="0" dirty="0">
                  <a:solidFill>
                    <a:srgbClr val="FF0000"/>
                  </a:solidFill>
                </a:rPr>
                <a:t>Ukraine 2016</a:t>
              </a:r>
            </a:p>
            <a:p>
              <a:r>
                <a:rPr lang="en-GB" noProof="0" dirty="0">
                  <a:solidFill>
                    <a:srgbClr val="FF0000"/>
                  </a:solidFill>
                </a:rPr>
                <a:t>Kyiv Substations</a:t>
              </a:r>
            </a:p>
            <a:p>
              <a:r>
                <a:rPr lang="en-GB" noProof="0" dirty="0" err="1">
                  <a:solidFill>
                    <a:srgbClr val="FF0000"/>
                  </a:solidFill>
                </a:rPr>
                <a:t>Industroyer</a:t>
              </a:r>
              <a:endParaRPr lang="en-GB" noProof="0" dirty="0">
                <a:solidFill>
                  <a:srgbClr val="FF0000"/>
                </a:solidFill>
              </a:endParaRPr>
            </a:p>
            <a:p>
              <a:r>
                <a:rPr lang="en-GB" noProof="0" dirty="0" err="1">
                  <a:solidFill>
                    <a:srgbClr val="FF0000"/>
                  </a:solidFill>
                </a:rPr>
                <a:t>CrashOverride</a:t>
              </a:r>
              <a:endParaRPr lang="en-GB" noProof="0" dirty="0">
                <a:solidFill>
                  <a:srgbClr val="FF0000"/>
                </a:solidFill>
              </a:endParaRPr>
            </a:p>
            <a:p>
              <a:endParaRPr lang="en-GB" noProof="0" dirty="0"/>
            </a:p>
            <a:p>
              <a:endParaRPr lang="en-GB" noProof="0" dirty="0"/>
            </a:p>
          </p:txBody>
        </p:sp>
      </p:grpSp>
      <p:grpSp>
        <p:nvGrpSpPr>
          <p:cNvPr id="5" name="Group 4">
            <a:extLst>
              <a:ext uri="{FF2B5EF4-FFF2-40B4-BE49-F238E27FC236}">
                <a16:creationId xmlns:a16="http://schemas.microsoft.com/office/drawing/2014/main" id="{F6668A2F-B543-DEA4-3C14-96A69FD69623}"/>
              </a:ext>
            </a:extLst>
          </p:cNvPr>
          <p:cNvGrpSpPr/>
          <p:nvPr/>
        </p:nvGrpSpPr>
        <p:grpSpPr>
          <a:xfrm>
            <a:off x="7242810" y="1867376"/>
            <a:ext cx="5771198" cy="1477328"/>
            <a:chOff x="7242810" y="1867376"/>
            <a:chExt cx="5771198" cy="1477328"/>
          </a:xfrm>
        </p:grpSpPr>
        <p:cxnSp>
          <p:nvCxnSpPr>
            <p:cNvPr id="503" name="Straight Arrow Connector 502">
              <a:extLst>
                <a:ext uri="{FF2B5EF4-FFF2-40B4-BE49-F238E27FC236}">
                  <a16:creationId xmlns:a16="http://schemas.microsoft.com/office/drawing/2014/main" id="{6A838712-B28C-8A2E-0AAC-06A15FAB3A44}"/>
                </a:ext>
              </a:extLst>
            </p:cNvPr>
            <p:cNvCxnSpPr>
              <a:cxnSpLocks/>
            </p:cNvCxnSpPr>
            <p:nvPr/>
          </p:nvCxnSpPr>
          <p:spPr>
            <a:xfrm flipH="1">
              <a:off x="7242810" y="2471737"/>
              <a:ext cx="3143250" cy="286703"/>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
          <p:nvSpPr>
            <p:cNvPr id="507" name="TextBox 506">
              <a:extLst>
                <a:ext uri="{FF2B5EF4-FFF2-40B4-BE49-F238E27FC236}">
                  <a16:creationId xmlns:a16="http://schemas.microsoft.com/office/drawing/2014/main" id="{795E0857-7413-8C81-57BE-6F8CDAB8053E}"/>
                </a:ext>
              </a:extLst>
            </p:cNvPr>
            <p:cNvSpPr txBox="1"/>
            <p:nvPr/>
          </p:nvSpPr>
          <p:spPr>
            <a:xfrm>
              <a:off x="10386060" y="1867376"/>
              <a:ext cx="2627948" cy="1477328"/>
            </a:xfrm>
            <a:prstGeom prst="rect">
              <a:avLst/>
            </a:prstGeom>
            <a:noFill/>
          </p:spPr>
          <p:txBody>
            <a:bodyPr wrap="square" rtlCol="0">
              <a:spAutoFit/>
            </a:bodyPr>
            <a:lstStyle/>
            <a:p>
              <a:r>
                <a:rPr lang="en-GB" noProof="0" dirty="0">
                  <a:solidFill>
                    <a:srgbClr val="FF0000"/>
                  </a:solidFill>
                </a:rPr>
                <a:t>Iran 2010</a:t>
              </a:r>
            </a:p>
            <a:p>
              <a:r>
                <a:rPr lang="en-GB" noProof="0" dirty="0">
                  <a:solidFill>
                    <a:srgbClr val="FF0000"/>
                  </a:solidFill>
                </a:rPr>
                <a:t>Natanz Nuclear</a:t>
              </a:r>
            </a:p>
            <a:p>
              <a:r>
                <a:rPr lang="en-GB" noProof="0" dirty="0">
                  <a:solidFill>
                    <a:srgbClr val="FF0000"/>
                  </a:solidFill>
                </a:rPr>
                <a:t>Facility</a:t>
              </a:r>
            </a:p>
            <a:p>
              <a:r>
                <a:rPr lang="en-GB" noProof="0" dirty="0">
                  <a:solidFill>
                    <a:srgbClr val="FF0000"/>
                  </a:solidFill>
                </a:rPr>
                <a:t>Stuxnet</a:t>
              </a:r>
            </a:p>
            <a:p>
              <a:endParaRPr lang="en-GB" noProof="0" dirty="0"/>
            </a:p>
          </p:txBody>
        </p:sp>
      </p:grpSp>
      <p:grpSp>
        <p:nvGrpSpPr>
          <p:cNvPr id="4" name="Group 3">
            <a:extLst>
              <a:ext uri="{FF2B5EF4-FFF2-40B4-BE49-F238E27FC236}">
                <a16:creationId xmlns:a16="http://schemas.microsoft.com/office/drawing/2014/main" id="{D6EB98CC-ECBB-0E5B-31A2-0BFD7DEA9D7A}"/>
              </a:ext>
            </a:extLst>
          </p:cNvPr>
          <p:cNvGrpSpPr/>
          <p:nvPr/>
        </p:nvGrpSpPr>
        <p:grpSpPr>
          <a:xfrm>
            <a:off x="5655786" y="3129280"/>
            <a:ext cx="2627948" cy="2589570"/>
            <a:chOff x="5655786" y="3129280"/>
            <a:chExt cx="2627948" cy="2589570"/>
          </a:xfrm>
        </p:grpSpPr>
        <p:cxnSp>
          <p:nvCxnSpPr>
            <p:cNvPr id="509" name="Straight Arrow Connector 508">
              <a:extLst>
                <a:ext uri="{FF2B5EF4-FFF2-40B4-BE49-F238E27FC236}">
                  <a16:creationId xmlns:a16="http://schemas.microsoft.com/office/drawing/2014/main" id="{B2F01A68-701B-B640-597C-433FCED9BFF4}"/>
                </a:ext>
              </a:extLst>
            </p:cNvPr>
            <p:cNvCxnSpPr>
              <a:cxnSpLocks/>
            </p:cNvCxnSpPr>
            <p:nvPr/>
          </p:nvCxnSpPr>
          <p:spPr>
            <a:xfrm flipV="1">
              <a:off x="6969760" y="3129280"/>
              <a:ext cx="0" cy="166624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
          <p:nvSpPr>
            <p:cNvPr id="512" name="TextBox 511">
              <a:extLst>
                <a:ext uri="{FF2B5EF4-FFF2-40B4-BE49-F238E27FC236}">
                  <a16:creationId xmlns:a16="http://schemas.microsoft.com/office/drawing/2014/main" id="{70A9F784-63BC-46B2-AEE9-436229141A32}"/>
                </a:ext>
              </a:extLst>
            </p:cNvPr>
            <p:cNvSpPr txBox="1"/>
            <p:nvPr/>
          </p:nvSpPr>
          <p:spPr>
            <a:xfrm>
              <a:off x="5655786" y="4795520"/>
              <a:ext cx="2627948" cy="923330"/>
            </a:xfrm>
            <a:prstGeom prst="rect">
              <a:avLst/>
            </a:prstGeom>
            <a:noFill/>
          </p:spPr>
          <p:txBody>
            <a:bodyPr wrap="square" rtlCol="0">
              <a:spAutoFit/>
            </a:bodyPr>
            <a:lstStyle/>
            <a:p>
              <a:pPr algn="ctr"/>
              <a:r>
                <a:rPr lang="en-GB" noProof="0" dirty="0">
                  <a:solidFill>
                    <a:srgbClr val="FF0000"/>
                  </a:solidFill>
                </a:rPr>
                <a:t>Saudi Arabia 2017</a:t>
              </a:r>
            </a:p>
            <a:p>
              <a:pPr algn="ctr"/>
              <a:r>
                <a:rPr lang="en-GB" noProof="0" dirty="0">
                  <a:solidFill>
                    <a:srgbClr val="FF0000"/>
                  </a:solidFill>
                </a:rPr>
                <a:t>Petro Rabigh</a:t>
              </a:r>
            </a:p>
            <a:p>
              <a:pPr algn="ctr"/>
              <a:r>
                <a:rPr lang="en-GB" noProof="0" dirty="0" err="1">
                  <a:solidFill>
                    <a:srgbClr val="FF0000"/>
                  </a:solidFill>
                </a:rPr>
                <a:t>Titron</a:t>
              </a:r>
              <a:endParaRPr lang="en-GB" noProof="0" dirty="0">
                <a:solidFill>
                  <a:srgbClr val="FF0000"/>
                </a:solidFill>
              </a:endParaRPr>
            </a:p>
          </p:txBody>
        </p:sp>
      </p:grpSp>
    </p:spTree>
    <p:extLst>
      <p:ext uri="{BB962C8B-B14F-4D97-AF65-F5344CB8AC3E}">
        <p14:creationId xmlns:p14="http://schemas.microsoft.com/office/powerpoint/2010/main" val="3633973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F24F-011B-102F-F89C-8F45C0BEF7B3}"/>
              </a:ext>
            </a:extLst>
          </p:cNvPr>
          <p:cNvSpPr>
            <a:spLocks noGrp="1"/>
          </p:cNvSpPr>
          <p:nvPr>
            <p:ph type="title"/>
          </p:nvPr>
        </p:nvSpPr>
        <p:spPr/>
        <p:txBody>
          <a:bodyPr/>
          <a:lstStyle/>
          <a:p>
            <a:r>
              <a:rPr lang="en-GB" dirty="0">
                <a:solidFill>
                  <a:srgbClr val="C5A96A"/>
                </a:solidFill>
              </a:rPr>
              <a:t>First, A Disclaimer </a:t>
            </a:r>
          </a:p>
        </p:txBody>
      </p:sp>
      <p:sp>
        <p:nvSpPr>
          <p:cNvPr id="3" name="TextBox 2">
            <a:extLst>
              <a:ext uri="{FF2B5EF4-FFF2-40B4-BE49-F238E27FC236}">
                <a16:creationId xmlns:a16="http://schemas.microsoft.com/office/drawing/2014/main" id="{9AA078E2-42BC-C972-EB26-CF23B289ECA8}"/>
              </a:ext>
            </a:extLst>
          </p:cNvPr>
          <p:cNvSpPr txBox="1"/>
          <p:nvPr/>
        </p:nvSpPr>
        <p:spPr>
          <a:xfrm>
            <a:off x="1442357" y="2690336"/>
            <a:ext cx="9307286" cy="1477328"/>
          </a:xfrm>
          <a:prstGeom prst="rect">
            <a:avLst/>
          </a:prstGeom>
          <a:noFill/>
        </p:spPr>
        <p:txBody>
          <a:bodyPr wrap="square" rtlCol="0">
            <a:spAutoFit/>
          </a:bodyPr>
          <a:lstStyle/>
          <a:p>
            <a:r>
              <a:rPr lang="en-GB" dirty="0"/>
              <a:t>Due to the nature of this talk I will reserve the right to not answer specific questions if I deem it necessary.  </a:t>
            </a:r>
          </a:p>
          <a:p>
            <a:r>
              <a:rPr lang="en-GB" dirty="0"/>
              <a:t>This talk is not about politics, lets keep it out of any questions.</a:t>
            </a:r>
            <a:br>
              <a:rPr lang="en-GB" dirty="0"/>
            </a:br>
            <a:r>
              <a:rPr lang="en-GB" dirty="0"/>
              <a:t>Please also leave any questions till the end, don’t worry there will be time for that!</a:t>
            </a:r>
            <a:r>
              <a:rPr lang="en-GB" dirty="0">
                <a:sym typeface="Wingdings" panose="05000000000000000000" pitchFamily="2" charset="2"/>
              </a:rPr>
              <a:t> </a:t>
            </a:r>
          </a:p>
          <a:p>
            <a:r>
              <a:rPr lang="en-GB" dirty="0">
                <a:sym typeface="Wingdings" panose="05000000000000000000" pitchFamily="2" charset="2"/>
              </a:rPr>
              <a:t>Other than this I hope you enjoy!</a:t>
            </a:r>
            <a:endParaRPr lang="en-GB" dirty="0"/>
          </a:p>
        </p:txBody>
      </p:sp>
      <p:sp>
        <p:nvSpPr>
          <p:cNvPr id="4" name="Rectangle 3">
            <a:extLst>
              <a:ext uri="{FF2B5EF4-FFF2-40B4-BE49-F238E27FC236}">
                <a16:creationId xmlns:a16="http://schemas.microsoft.com/office/drawing/2014/main" id="{540FE9FF-12E8-8E0C-9387-29515A70A64D}"/>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5" name="TextBox 4">
            <a:extLst>
              <a:ext uri="{FF2B5EF4-FFF2-40B4-BE49-F238E27FC236}">
                <a16:creationId xmlns:a16="http://schemas.microsoft.com/office/drawing/2014/main" id="{B97DF72E-328B-EDAF-874E-0D65FAA94D4F}"/>
              </a:ext>
            </a:extLst>
          </p:cNvPr>
          <p:cNvSpPr txBox="1"/>
          <p:nvPr/>
        </p:nvSpPr>
        <p:spPr>
          <a:xfrm>
            <a:off x="148281" y="6218193"/>
            <a:ext cx="2833816" cy="369332"/>
          </a:xfrm>
          <a:prstGeom prst="rect">
            <a:avLst/>
          </a:prstGeom>
          <a:noFill/>
        </p:spPr>
        <p:txBody>
          <a:bodyPr wrap="square" rtlCol="0">
            <a:spAutoFit/>
          </a:bodyPr>
          <a:lstStyle/>
          <a:p>
            <a:r>
              <a:rPr lang="en-GB" noProof="0" dirty="0"/>
              <a:t>Disclaimer</a:t>
            </a:r>
          </a:p>
        </p:txBody>
      </p:sp>
    </p:spTree>
    <p:extLst>
      <p:ext uri="{BB962C8B-B14F-4D97-AF65-F5344CB8AC3E}">
        <p14:creationId xmlns:p14="http://schemas.microsoft.com/office/powerpoint/2010/main" val="402830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35685-79AE-6719-D006-B57FBA4ABAA6}"/>
            </a:ext>
          </a:extLst>
        </p:cNvPr>
        <p:cNvGrpSpPr/>
        <p:nvPr/>
      </p:nvGrpSpPr>
      <p:grpSpPr>
        <a:xfrm>
          <a:off x="0" y="0"/>
          <a:ext cx="0" cy="0"/>
          <a:chOff x="0" y="0"/>
          <a:chExt cx="0" cy="0"/>
        </a:xfrm>
      </p:grpSpPr>
      <p:pic>
        <p:nvPicPr>
          <p:cNvPr id="10" name="Graphic 9">
            <a:extLst>
              <a:ext uri="{FF2B5EF4-FFF2-40B4-BE49-F238E27FC236}">
                <a16:creationId xmlns:a16="http://schemas.microsoft.com/office/drawing/2014/main" id="{E05D2815-D4D8-4008-A9E0-47903BA320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9721" y="1529999"/>
            <a:ext cx="8832558" cy="3798000"/>
          </a:xfrm>
          <a:prstGeom prst="rect">
            <a:avLst/>
          </a:prstGeom>
        </p:spPr>
      </p:pic>
      <p:sp>
        <p:nvSpPr>
          <p:cNvPr id="2" name="Title 1">
            <a:extLst>
              <a:ext uri="{FF2B5EF4-FFF2-40B4-BE49-F238E27FC236}">
                <a16:creationId xmlns:a16="http://schemas.microsoft.com/office/drawing/2014/main" id="{BCF04707-F21C-0CAC-0DFD-BE7BC5EB065F}"/>
              </a:ext>
            </a:extLst>
          </p:cNvPr>
          <p:cNvSpPr>
            <a:spLocks noGrp="1"/>
          </p:cNvSpPr>
          <p:nvPr>
            <p:ph type="title"/>
          </p:nvPr>
        </p:nvSpPr>
        <p:spPr/>
        <p:txBody>
          <a:bodyPr/>
          <a:lstStyle/>
          <a:p>
            <a:pPr algn="ctr"/>
            <a:r>
              <a:rPr lang="en-GB" noProof="0" dirty="0">
                <a:solidFill>
                  <a:srgbClr val="C5A96A"/>
                </a:solidFill>
              </a:rPr>
              <a:t>Custom Malware  </a:t>
            </a:r>
          </a:p>
        </p:txBody>
      </p:sp>
      <p:sp>
        <p:nvSpPr>
          <p:cNvPr id="9" name="Rectangle 8">
            <a:extLst>
              <a:ext uri="{FF2B5EF4-FFF2-40B4-BE49-F238E27FC236}">
                <a16:creationId xmlns:a16="http://schemas.microsoft.com/office/drawing/2014/main" id="{E944E24D-FAEB-0642-6361-537BF9AB1CA9}"/>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D636EE77-8C0B-261A-F48F-C1FAD4162C4B}"/>
              </a:ext>
            </a:extLst>
          </p:cNvPr>
          <p:cNvSpPr txBox="1"/>
          <p:nvPr/>
        </p:nvSpPr>
        <p:spPr>
          <a:xfrm>
            <a:off x="148281" y="6218193"/>
            <a:ext cx="5638908" cy="369332"/>
          </a:xfrm>
          <a:prstGeom prst="rect">
            <a:avLst/>
          </a:prstGeom>
          <a:noFill/>
        </p:spPr>
        <p:txBody>
          <a:bodyPr wrap="square" rtlCol="0">
            <a:spAutoFit/>
          </a:bodyPr>
          <a:lstStyle/>
          <a:p>
            <a:r>
              <a:rPr lang="en-GB" noProof="0" dirty="0"/>
              <a:t>Custom Malware (Map)</a:t>
            </a:r>
          </a:p>
        </p:txBody>
      </p:sp>
      <p:grpSp>
        <p:nvGrpSpPr>
          <p:cNvPr id="42" name="Group 41">
            <a:extLst>
              <a:ext uri="{FF2B5EF4-FFF2-40B4-BE49-F238E27FC236}">
                <a16:creationId xmlns:a16="http://schemas.microsoft.com/office/drawing/2014/main" id="{68C77F37-2573-92CC-3952-867262C4F80B}"/>
              </a:ext>
            </a:extLst>
          </p:cNvPr>
          <p:cNvGrpSpPr/>
          <p:nvPr/>
        </p:nvGrpSpPr>
        <p:grpSpPr>
          <a:xfrm>
            <a:off x="7116689" y="2699559"/>
            <a:ext cx="5072380" cy="1200329"/>
            <a:chOff x="7116689" y="2699559"/>
            <a:chExt cx="5072380" cy="1200329"/>
          </a:xfrm>
        </p:grpSpPr>
        <p:sp>
          <p:nvSpPr>
            <p:cNvPr id="32" name="TextBox 31">
              <a:extLst>
                <a:ext uri="{FF2B5EF4-FFF2-40B4-BE49-F238E27FC236}">
                  <a16:creationId xmlns:a16="http://schemas.microsoft.com/office/drawing/2014/main" id="{1778B82B-8415-AC77-DC01-F2F61CCBFFCD}"/>
                </a:ext>
              </a:extLst>
            </p:cNvPr>
            <p:cNvSpPr txBox="1"/>
            <p:nvPr/>
          </p:nvSpPr>
          <p:spPr>
            <a:xfrm>
              <a:off x="9819249" y="2699559"/>
              <a:ext cx="2369820" cy="1200329"/>
            </a:xfrm>
            <a:prstGeom prst="rect">
              <a:avLst/>
            </a:prstGeom>
            <a:noFill/>
          </p:spPr>
          <p:txBody>
            <a:bodyPr wrap="square" rtlCol="0">
              <a:spAutoFit/>
            </a:bodyPr>
            <a:lstStyle/>
            <a:p>
              <a:r>
                <a:rPr lang="en-GB" noProof="0" dirty="0">
                  <a:solidFill>
                    <a:srgbClr val="FF0000"/>
                  </a:solidFill>
                </a:rPr>
                <a:t>Saudi Arabia &amp; Qatar</a:t>
              </a:r>
            </a:p>
            <a:p>
              <a:r>
                <a:rPr lang="en-GB" noProof="0" dirty="0">
                  <a:solidFill>
                    <a:srgbClr val="FF0000"/>
                  </a:solidFill>
                </a:rPr>
                <a:t>Shamoon (2012)</a:t>
              </a:r>
            </a:p>
            <a:p>
              <a:endParaRPr lang="en-GB" noProof="0" dirty="0"/>
            </a:p>
            <a:p>
              <a:endParaRPr lang="en-GB" noProof="0" dirty="0"/>
            </a:p>
          </p:txBody>
        </p:sp>
        <p:cxnSp>
          <p:nvCxnSpPr>
            <p:cNvPr id="34" name="Straight Arrow Connector 33">
              <a:extLst>
                <a:ext uri="{FF2B5EF4-FFF2-40B4-BE49-F238E27FC236}">
                  <a16:creationId xmlns:a16="http://schemas.microsoft.com/office/drawing/2014/main" id="{DCBBC0CA-A0B2-2F7F-B31C-7B5E34B8622C}"/>
                </a:ext>
              </a:extLst>
            </p:cNvPr>
            <p:cNvCxnSpPr>
              <a:cxnSpLocks/>
            </p:cNvCxnSpPr>
            <p:nvPr/>
          </p:nvCxnSpPr>
          <p:spPr>
            <a:xfrm flipH="1">
              <a:off x="7116689" y="2946400"/>
              <a:ext cx="2740269" cy="205232"/>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3DC344E-A06C-2960-3ABA-61A95DF9B066}"/>
                </a:ext>
              </a:extLst>
            </p:cNvPr>
            <p:cNvCxnSpPr>
              <a:cxnSpLocks/>
            </p:cNvCxnSpPr>
            <p:nvPr/>
          </p:nvCxnSpPr>
          <p:spPr>
            <a:xfrm flipH="1">
              <a:off x="7284720" y="2946400"/>
              <a:ext cx="2572238" cy="89408"/>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2AF0EEE-D504-B187-25A1-798185A288EC}"/>
              </a:ext>
            </a:extLst>
          </p:cNvPr>
          <p:cNvGrpSpPr/>
          <p:nvPr/>
        </p:nvGrpSpPr>
        <p:grpSpPr>
          <a:xfrm>
            <a:off x="524828" y="2132291"/>
            <a:ext cx="8642032" cy="2310169"/>
            <a:chOff x="524828" y="2132291"/>
            <a:chExt cx="8642032" cy="2310169"/>
          </a:xfrm>
        </p:grpSpPr>
        <p:grpSp>
          <p:nvGrpSpPr>
            <p:cNvPr id="41" name="Group 40">
              <a:extLst>
                <a:ext uri="{FF2B5EF4-FFF2-40B4-BE49-F238E27FC236}">
                  <a16:creationId xmlns:a16="http://schemas.microsoft.com/office/drawing/2014/main" id="{0D26CB45-7802-F6D4-D2F9-F701FEC70BD6}"/>
                </a:ext>
              </a:extLst>
            </p:cNvPr>
            <p:cNvGrpSpPr/>
            <p:nvPr/>
          </p:nvGrpSpPr>
          <p:grpSpPr>
            <a:xfrm>
              <a:off x="524828" y="2132291"/>
              <a:ext cx="8642032" cy="2310169"/>
              <a:chOff x="524828" y="2132291"/>
              <a:chExt cx="8642032" cy="2310169"/>
            </a:xfrm>
          </p:grpSpPr>
          <p:sp>
            <p:nvSpPr>
              <p:cNvPr id="5" name="TextBox 4">
                <a:extLst>
                  <a:ext uri="{FF2B5EF4-FFF2-40B4-BE49-F238E27FC236}">
                    <a16:creationId xmlns:a16="http://schemas.microsoft.com/office/drawing/2014/main" id="{A9E74CCD-8ADD-69ED-9D7B-7B673E113DF6}"/>
                  </a:ext>
                </a:extLst>
              </p:cNvPr>
              <p:cNvSpPr txBox="1"/>
              <p:nvPr/>
            </p:nvSpPr>
            <p:spPr>
              <a:xfrm>
                <a:off x="524828" y="2699559"/>
                <a:ext cx="1923732" cy="1200329"/>
              </a:xfrm>
              <a:prstGeom prst="rect">
                <a:avLst/>
              </a:prstGeom>
              <a:noFill/>
            </p:spPr>
            <p:txBody>
              <a:bodyPr wrap="square" rtlCol="0">
                <a:spAutoFit/>
              </a:bodyPr>
              <a:lstStyle/>
              <a:p>
                <a:r>
                  <a:rPr lang="en-GB" noProof="0" dirty="0">
                    <a:solidFill>
                      <a:srgbClr val="FF0000"/>
                    </a:solidFill>
                  </a:rPr>
                  <a:t>(Mainly) Ukraine </a:t>
                </a:r>
              </a:p>
              <a:p>
                <a:r>
                  <a:rPr lang="en-GB" noProof="0" dirty="0" err="1">
                    <a:solidFill>
                      <a:srgbClr val="FF0000"/>
                    </a:solidFill>
                  </a:rPr>
                  <a:t>NotPetya</a:t>
                </a:r>
                <a:r>
                  <a:rPr lang="en-GB" noProof="0" dirty="0">
                    <a:solidFill>
                      <a:srgbClr val="FF0000"/>
                    </a:solidFill>
                  </a:rPr>
                  <a:t> (2017)</a:t>
                </a:r>
              </a:p>
              <a:p>
                <a:endParaRPr lang="en-GB" noProof="0" dirty="0"/>
              </a:p>
              <a:p>
                <a:endParaRPr lang="en-GB" noProof="0" dirty="0"/>
              </a:p>
            </p:txBody>
          </p:sp>
          <p:cxnSp>
            <p:nvCxnSpPr>
              <p:cNvPr id="7" name="Straight Arrow Connector 6">
                <a:extLst>
                  <a:ext uri="{FF2B5EF4-FFF2-40B4-BE49-F238E27FC236}">
                    <a16:creationId xmlns:a16="http://schemas.microsoft.com/office/drawing/2014/main" id="{8BF422BD-34E9-BA22-C6FE-2B3CD9E32689}"/>
                  </a:ext>
                </a:extLst>
              </p:cNvPr>
              <p:cNvCxnSpPr>
                <a:cxnSpLocks/>
              </p:cNvCxnSpPr>
              <p:nvPr/>
            </p:nvCxnSpPr>
            <p:spPr>
              <a:xfrm flipV="1">
                <a:off x="2306320" y="2591183"/>
                <a:ext cx="1188720" cy="355217"/>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45A19CD-10BE-C7FD-F6AC-88A80EA2AD8E}"/>
                  </a:ext>
                </a:extLst>
              </p:cNvPr>
              <p:cNvCxnSpPr/>
              <p:nvPr/>
            </p:nvCxnSpPr>
            <p:spPr>
              <a:xfrm flipV="1">
                <a:off x="2306320" y="2255520"/>
                <a:ext cx="3647440" cy="69088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02A15AE-6E00-4203-3AE2-915DFC5D763D}"/>
                  </a:ext>
                </a:extLst>
              </p:cNvPr>
              <p:cNvCxnSpPr/>
              <p:nvPr/>
            </p:nvCxnSpPr>
            <p:spPr>
              <a:xfrm flipV="1">
                <a:off x="2306320" y="2438400"/>
                <a:ext cx="3789680" cy="50800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6EE72BD-0F57-20F5-DA3C-45FBFD41430F}"/>
                  </a:ext>
                </a:extLst>
              </p:cNvPr>
              <p:cNvCxnSpPr/>
              <p:nvPr/>
            </p:nvCxnSpPr>
            <p:spPr>
              <a:xfrm flipV="1">
                <a:off x="2306320" y="2591183"/>
                <a:ext cx="4051808" cy="355217"/>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924F5DF-3C08-0FBB-7928-663A7F7EB4E1}"/>
                  </a:ext>
                </a:extLst>
              </p:cNvPr>
              <p:cNvCxnSpPr/>
              <p:nvPr/>
            </p:nvCxnSpPr>
            <p:spPr>
              <a:xfrm flipV="1">
                <a:off x="2306320" y="2316480"/>
                <a:ext cx="3966464" cy="62992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40753BD4-E9EF-C56C-F7BA-D7A317703BD4}"/>
                  </a:ext>
                </a:extLst>
              </p:cNvPr>
              <p:cNvCxnSpPr>
                <a:cxnSpLocks/>
              </p:cNvCxnSpPr>
              <p:nvPr/>
            </p:nvCxnSpPr>
            <p:spPr>
              <a:xfrm flipV="1">
                <a:off x="2306320" y="2310408"/>
                <a:ext cx="4157980" cy="635992"/>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9032C35-EF07-1BDC-0F9F-617D6B73A239}"/>
                  </a:ext>
                </a:extLst>
              </p:cNvPr>
              <p:cNvCxnSpPr/>
              <p:nvPr/>
            </p:nvCxnSpPr>
            <p:spPr>
              <a:xfrm>
                <a:off x="2306320" y="2946400"/>
                <a:ext cx="6860540" cy="149606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993D231-48FB-C534-1C99-4A50C4E9ED69}"/>
                  </a:ext>
                </a:extLst>
              </p:cNvPr>
              <p:cNvCxnSpPr>
                <a:cxnSpLocks/>
              </p:cNvCxnSpPr>
              <p:nvPr/>
            </p:nvCxnSpPr>
            <p:spPr>
              <a:xfrm flipV="1">
                <a:off x="2369820" y="2132291"/>
                <a:ext cx="4567702" cy="814109"/>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3F7A2EA3-65F0-2554-27F8-A8EAAACC7C2D}"/>
                </a:ext>
              </a:extLst>
            </p:cNvPr>
            <p:cNvCxnSpPr/>
            <p:nvPr/>
          </p:nvCxnSpPr>
          <p:spPr>
            <a:xfrm flipV="1">
              <a:off x="2306320" y="2438400"/>
              <a:ext cx="4452620" cy="50800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706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48B1-2CDB-43D6-7152-E4E5D5EDB0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55ADB2-FAF0-BB8D-1F9B-2BD4E1A9BC5B}"/>
              </a:ext>
            </a:extLst>
          </p:cNvPr>
          <p:cNvSpPr>
            <a:spLocks noGrp="1"/>
          </p:cNvSpPr>
          <p:nvPr>
            <p:ph type="title"/>
          </p:nvPr>
        </p:nvSpPr>
        <p:spPr>
          <a:xfrm>
            <a:off x="839788" y="457200"/>
            <a:ext cx="4719348" cy="1600200"/>
          </a:xfrm>
        </p:spPr>
        <p:txBody>
          <a:bodyPr/>
          <a:lstStyle/>
          <a:p>
            <a:r>
              <a:rPr lang="en-GB" sz="4800" noProof="0" dirty="0">
                <a:solidFill>
                  <a:srgbClr val="C5A96A"/>
                </a:solidFill>
              </a:rPr>
              <a:t>Destabilizing-</a:t>
            </a:r>
            <a:br>
              <a:rPr lang="en-GB" noProof="0" dirty="0"/>
            </a:br>
            <a:r>
              <a:rPr lang="en-GB" sz="2800" noProof="0" dirty="0"/>
              <a:t>Financial and Economical Disruption</a:t>
            </a:r>
            <a:endParaRPr lang="en-GB" noProof="0" dirty="0"/>
          </a:p>
        </p:txBody>
      </p:sp>
      <p:sp>
        <p:nvSpPr>
          <p:cNvPr id="4" name="Text Placeholder 3">
            <a:extLst>
              <a:ext uri="{FF2B5EF4-FFF2-40B4-BE49-F238E27FC236}">
                <a16:creationId xmlns:a16="http://schemas.microsoft.com/office/drawing/2014/main" id="{60DB7F69-083A-B128-5068-F902FFABE3C9}"/>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Money? What money</a:t>
            </a:r>
          </a:p>
          <a:p>
            <a:pPr marL="285750" indent="-285750">
              <a:buFont typeface="Arial" panose="020B0604020202020204" pitchFamily="34" charset="0"/>
              <a:buChar char="•"/>
            </a:pPr>
            <a:r>
              <a:rPr lang="en-GB" noProof="0" dirty="0"/>
              <a:t>Can gain a force more financial power (crypto rug pull………..) </a:t>
            </a:r>
          </a:p>
          <a:p>
            <a:pPr marL="285750" indent="-285750">
              <a:buFont typeface="Arial" panose="020B0604020202020204" pitchFamily="34" charset="0"/>
              <a:buChar char="•"/>
            </a:pPr>
            <a:r>
              <a:rPr lang="en-GB" noProof="0" dirty="0"/>
              <a:t>Once again forces panic  </a:t>
            </a:r>
          </a:p>
          <a:p>
            <a:pPr marL="285750" indent="-285750">
              <a:buFont typeface="Arial" panose="020B0604020202020204" pitchFamily="34" charset="0"/>
              <a:buChar char="•"/>
            </a:pPr>
            <a:r>
              <a:rPr lang="en-GB" noProof="0" dirty="0"/>
              <a:t>Will cause distrust in economical systems and institutions </a:t>
            </a:r>
          </a:p>
        </p:txBody>
      </p:sp>
      <p:sp>
        <p:nvSpPr>
          <p:cNvPr id="9" name="Rectangle 8">
            <a:extLst>
              <a:ext uri="{FF2B5EF4-FFF2-40B4-BE49-F238E27FC236}">
                <a16:creationId xmlns:a16="http://schemas.microsoft.com/office/drawing/2014/main" id="{AB927514-FBD8-05D4-7AA9-9A7F82F5193E}"/>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22D2EE0D-7A7C-6827-7FB8-C495769CC3C5}"/>
              </a:ext>
            </a:extLst>
          </p:cNvPr>
          <p:cNvSpPr txBox="1"/>
          <p:nvPr/>
        </p:nvSpPr>
        <p:spPr>
          <a:xfrm>
            <a:off x="148281" y="6218193"/>
            <a:ext cx="5638908" cy="369332"/>
          </a:xfrm>
          <a:prstGeom prst="rect">
            <a:avLst/>
          </a:prstGeom>
          <a:noFill/>
        </p:spPr>
        <p:txBody>
          <a:bodyPr wrap="square" rtlCol="0">
            <a:spAutoFit/>
          </a:bodyPr>
          <a:lstStyle/>
          <a:p>
            <a:r>
              <a:rPr lang="en-GB" noProof="0" dirty="0"/>
              <a:t>Destabilizing- Financial and Economical Disruption</a:t>
            </a:r>
          </a:p>
        </p:txBody>
      </p:sp>
      <p:pic>
        <p:nvPicPr>
          <p:cNvPr id="5" name="Picture 4">
            <a:extLst>
              <a:ext uri="{FF2B5EF4-FFF2-40B4-BE49-F238E27FC236}">
                <a16:creationId xmlns:a16="http://schemas.microsoft.com/office/drawing/2014/main" id="{D7C56E98-E30F-DF1D-F639-8DEF1D92B540}"/>
              </a:ext>
            </a:extLst>
          </p:cNvPr>
          <p:cNvPicPr>
            <a:picLocks noChangeAspect="1"/>
          </p:cNvPicPr>
          <p:nvPr/>
        </p:nvPicPr>
        <p:blipFill>
          <a:blip r:embed="rId3"/>
          <a:stretch>
            <a:fillRect/>
          </a:stretch>
        </p:blipFill>
        <p:spPr>
          <a:xfrm>
            <a:off x="2632453" y="3382889"/>
            <a:ext cx="401798" cy="225570"/>
          </a:xfrm>
          <a:prstGeom prst="rect">
            <a:avLst/>
          </a:prstGeom>
        </p:spPr>
      </p:pic>
      <p:pic>
        <p:nvPicPr>
          <p:cNvPr id="7" name="Picture 6" descr="A person with a cat head&#10;&#10;AI-generated content may be incorrect.">
            <a:extLst>
              <a:ext uri="{FF2B5EF4-FFF2-40B4-BE49-F238E27FC236}">
                <a16:creationId xmlns:a16="http://schemas.microsoft.com/office/drawing/2014/main" id="{FD74AFA7-65BA-A1A4-EDC2-1448D0E6E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75643"/>
            <a:ext cx="5124319" cy="2902446"/>
          </a:xfrm>
          <a:prstGeom prst="rect">
            <a:avLst/>
          </a:prstGeom>
        </p:spPr>
      </p:pic>
    </p:spTree>
    <p:extLst>
      <p:ext uri="{BB962C8B-B14F-4D97-AF65-F5344CB8AC3E}">
        <p14:creationId xmlns:p14="http://schemas.microsoft.com/office/powerpoint/2010/main" val="3527806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93265-6AF4-C3AA-6FCC-85BFA2E90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74D98-5AAE-10D4-8DE9-A45C2228BF9E}"/>
              </a:ext>
            </a:extLst>
          </p:cNvPr>
          <p:cNvSpPr>
            <a:spLocks noGrp="1"/>
          </p:cNvSpPr>
          <p:nvPr>
            <p:ph type="title"/>
          </p:nvPr>
        </p:nvSpPr>
        <p:spPr>
          <a:xfrm>
            <a:off x="839788" y="457200"/>
            <a:ext cx="7095898" cy="1600200"/>
          </a:xfrm>
        </p:spPr>
        <p:txBody>
          <a:bodyPr>
            <a:normAutofit fontScale="90000"/>
          </a:bodyPr>
          <a:lstStyle/>
          <a:p>
            <a:r>
              <a:rPr lang="en-GB" sz="4800" noProof="0" dirty="0">
                <a:solidFill>
                  <a:srgbClr val="C5A96A"/>
                </a:solidFill>
              </a:rPr>
              <a:t>Financial and Economical Disruption-</a:t>
            </a:r>
            <a:br>
              <a:rPr lang="en-GB" noProof="0" dirty="0"/>
            </a:br>
            <a:r>
              <a:rPr lang="en-GB" sz="2800" noProof="0" dirty="0"/>
              <a:t>Ransomware on Logistics &amp; Supply Chains</a:t>
            </a:r>
            <a:endParaRPr lang="en-GB" noProof="0" dirty="0"/>
          </a:p>
        </p:txBody>
      </p:sp>
      <p:sp>
        <p:nvSpPr>
          <p:cNvPr id="4" name="Text Placeholder 3">
            <a:extLst>
              <a:ext uri="{FF2B5EF4-FFF2-40B4-BE49-F238E27FC236}">
                <a16:creationId xmlns:a16="http://schemas.microsoft.com/office/drawing/2014/main" id="{D9BCB23C-B19E-218D-677A-478E5E567809}"/>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Hit shipping, energy and food supply firms</a:t>
            </a:r>
          </a:p>
          <a:p>
            <a:pPr marL="285750" indent="-285750">
              <a:buFont typeface="Arial" panose="020B0604020202020204" pitchFamily="34" charset="0"/>
              <a:buChar char="•"/>
            </a:pPr>
            <a:r>
              <a:rPr lang="en-GB" noProof="0" dirty="0"/>
              <a:t>Usually using double extortion ransomware </a:t>
            </a:r>
          </a:p>
          <a:p>
            <a:pPr marL="285750" indent="-285750">
              <a:buFont typeface="Arial" panose="020B0604020202020204" pitchFamily="34" charset="0"/>
              <a:buChar char="•"/>
            </a:pPr>
            <a:r>
              <a:rPr lang="en-GB" noProof="0" dirty="0"/>
              <a:t>Timed for maximum damage </a:t>
            </a:r>
          </a:p>
        </p:txBody>
      </p:sp>
      <p:sp>
        <p:nvSpPr>
          <p:cNvPr id="9" name="Rectangle 8">
            <a:extLst>
              <a:ext uri="{FF2B5EF4-FFF2-40B4-BE49-F238E27FC236}">
                <a16:creationId xmlns:a16="http://schemas.microsoft.com/office/drawing/2014/main" id="{85FF756E-B627-766B-BC18-7B982580A5E1}"/>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3AED484D-68EA-A841-0A4E-21C59B26EB8A}"/>
              </a:ext>
            </a:extLst>
          </p:cNvPr>
          <p:cNvSpPr txBox="1"/>
          <p:nvPr/>
        </p:nvSpPr>
        <p:spPr>
          <a:xfrm>
            <a:off x="148280" y="6218193"/>
            <a:ext cx="6470233" cy="369332"/>
          </a:xfrm>
          <a:prstGeom prst="rect">
            <a:avLst/>
          </a:prstGeom>
          <a:noFill/>
        </p:spPr>
        <p:txBody>
          <a:bodyPr wrap="square" rtlCol="0">
            <a:spAutoFit/>
          </a:bodyPr>
          <a:lstStyle/>
          <a:p>
            <a:r>
              <a:rPr lang="en-GB" noProof="0" dirty="0"/>
              <a:t>Destabilizing- Ransomware on Logistics &amp; Supply Chains</a:t>
            </a:r>
          </a:p>
        </p:txBody>
      </p:sp>
      <p:pic>
        <p:nvPicPr>
          <p:cNvPr id="6" name="Picture 5" descr="A cat with a pink head&#10;&#10;AI-generated content may be incorrect.">
            <a:extLst>
              <a:ext uri="{FF2B5EF4-FFF2-40B4-BE49-F238E27FC236}">
                <a16:creationId xmlns:a16="http://schemas.microsoft.com/office/drawing/2014/main" id="{6AD30E5B-A5BC-70E4-BEA0-B4191E645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101" y="1587658"/>
            <a:ext cx="4918116" cy="3278744"/>
          </a:xfrm>
          <a:prstGeom prst="rect">
            <a:avLst/>
          </a:prstGeom>
        </p:spPr>
      </p:pic>
    </p:spTree>
    <p:extLst>
      <p:ext uri="{BB962C8B-B14F-4D97-AF65-F5344CB8AC3E}">
        <p14:creationId xmlns:p14="http://schemas.microsoft.com/office/powerpoint/2010/main" val="423350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FDB8-818A-0E9B-EA41-CF6EFF62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226B9-1AEE-DF6F-1D9D-E3BFD628D151}"/>
              </a:ext>
            </a:extLst>
          </p:cNvPr>
          <p:cNvSpPr>
            <a:spLocks noGrp="1"/>
          </p:cNvSpPr>
          <p:nvPr>
            <p:ph type="title"/>
          </p:nvPr>
        </p:nvSpPr>
        <p:spPr>
          <a:xfrm>
            <a:off x="839788" y="457200"/>
            <a:ext cx="7095898" cy="1600200"/>
          </a:xfrm>
        </p:spPr>
        <p:txBody>
          <a:bodyPr>
            <a:normAutofit fontScale="90000"/>
          </a:bodyPr>
          <a:lstStyle/>
          <a:p>
            <a:r>
              <a:rPr lang="en-GB" sz="4800" noProof="0" dirty="0">
                <a:solidFill>
                  <a:srgbClr val="C5A96A"/>
                </a:solidFill>
              </a:rPr>
              <a:t>Financial and Economical Disruption-</a:t>
            </a:r>
            <a:br>
              <a:rPr lang="en-GB" noProof="0" dirty="0"/>
            </a:br>
            <a:r>
              <a:rPr lang="en-GB" noProof="0" dirty="0"/>
              <a:t>Cryptocurrency Shenanigans </a:t>
            </a:r>
          </a:p>
        </p:txBody>
      </p:sp>
      <p:sp>
        <p:nvSpPr>
          <p:cNvPr id="4" name="Text Placeholder 3">
            <a:extLst>
              <a:ext uri="{FF2B5EF4-FFF2-40B4-BE49-F238E27FC236}">
                <a16:creationId xmlns:a16="http://schemas.microsoft.com/office/drawing/2014/main" id="{9E81F4E8-12BB-EDC0-80FF-4485B09ED3F8}"/>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Theft</a:t>
            </a:r>
          </a:p>
          <a:p>
            <a:pPr marL="285750" indent="-285750">
              <a:buFont typeface="Arial" panose="020B0604020202020204" pitchFamily="34" charset="0"/>
              <a:buChar char="•"/>
            </a:pPr>
            <a:r>
              <a:rPr lang="en-GB" noProof="0" dirty="0"/>
              <a:t>Pump and Dump </a:t>
            </a:r>
          </a:p>
          <a:p>
            <a:pPr marL="285750" indent="-285750">
              <a:buFont typeface="Arial" panose="020B0604020202020204" pitchFamily="34" charset="0"/>
              <a:buChar char="•"/>
            </a:pPr>
            <a:endParaRPr lang="en-GB" noProof="0" dirty="0"/>
          </a:p>
        </p:txBody>
      </p:sp>
      <p:sp>
        <p:nvSpPr>
          <p:cNvPr id="9" name="Rectangle 8">
            <a:extLst>
              <a:ext uri="{FF2B5EF4-FFF2-40B4-BE49-F238E27FC236}">
                <a16:creationId xmlns:a16="http://schemas.microsoft.com/office/drawing/2014/main" id="{75EC3E0C-AFF8-9F68-2863-027D68ED7E08}"/>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D7BCD66B-08FD-7B76-60AA-4592D67ECAE9}"/>
              </a:ext>
            </a:extLst>
          </p:cNvPr>
          <p:cNvSpPr txBox="1"/>
          <p:nvPr/>
        </p:nvSpPr>
        <p:spPr>
          <a:xfrm>
            <a:off x="148280" y="6218193"/>
            <a:ext cx="6470233" cy="369332"/>
          </a:xfrm>
          <a:prstGeom prst="rect">
            <a:avLst/>
          </a:prstGeom>
          <a:noFill/>
        </p:spPr>
        <p:txBody>
          <a:bodyPr wrap="square" rtlCol="0">
            <a:spAutoFit/>
          </a:bodyPr>
          <a:lstStyle/>
          <a:p>
            <a:r>
              <a:rPr lang="en-GB" noProof="0" dirty="0"/>
              <a:t>Destabilizing- Cryptocurrency Shenanigans </a:t>
            </a:r>
          </a:p>
        </p:txBody>
      </p:sp>
      <p:pic>
        <p:nvPicPr>
          <p:cNvPr id="15" name="Picture 14" descr="A pink cat with horns and a sign&#10;&#10;AI-generated content may be incorrect.">
            <a:extLst>
              <a:ext uri="{FF2B5EF4-FFF2-40B4-BE49-F238E27FC236}">
                <a16:creationId xmlns:a16="http://schemas.microsoft.com/office/drawing/2014/main" id="{FE5A09FA-0CBF-8F82-A89F-CE044BA3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101" y="1844028"/>
            <a:ext cx="4928047" cy="3022374"/>
          </a:xfrm>
          <a:prstGeom prst="rect">
            <a:avLst/>
          </a:prstGeom>
        </p:spPr>
      </p:pic>
    </p:spTree>
    <p:extLst>
      <p:ext uri="{BB962C8B-B14F-4D97-AF65-F5344CB8AC3E}">
        <p14:creationId xmlns:p14="http://schemas.microsoft.com/office/powerpoint/2010/main" val="1770010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FF91CA-6405-E65A-D51C-80EDAB73DBF0}"/>
              </a:ext>
            </a:extLst>
          </p:cNvPr>
          <p:cNvSpPr/>
          <p:nvPr/>
        </p:nvSpPr>
        <p:spPr>
          <a:xfrm>
            <a:off x="0" y="46505"/>
            <a:ext cx="12192000" cy="8402300"/>
          </a:xfrm>
          <a:prstGeom prst="rect">
            <a:avLst/>
          </a:prstGeom>
          <a:noFill/>
        </p:spPr>
        <p:txBody>
          <a:bodyPr wrap="square" lIns="91440" tIns="45720" rIns="91440" bIns="45720">
            <a:spAutoFit/>
          </a:bodyPr>
          <a:lstStyle/>
          <a:p>
            <a:pPr algn="ctr"/>
            <a:r>
              <a:rPr lang="en-GB" sz="5400" b="0" cap="none" spc="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b="0" cap="none" spc="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C00000"/>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C00000"/>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solidFill>
                  <a:srgbClr val="C00000"/>
                </a:solid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 </a:t>
            </a:r>
            <a:r>
              <a:rPr lang="en-GB" sz="5400" noProof="0" dirty="0" err="1">
                <a:ln w="0">
                  <a:solidFill>
                    <a:srgbClr val="FF0000"/>
                  </a:solidFill>
                </a:ln>
                <a:noFill/>
                <a:effectLst>
                  <a:outerShdw blurRad="38100" dist="25400" dir="5400000" algn="ctr" rotWithShape="0">
                    <a:srgbClr val="6E747A">
                      <a:alpha val="43000"/>
                    </a:srgbClr>
                  </a:outerShdw>
                </a:effectLst>
                <a:latin typeface="Impact" panose="020B0806030902050204" pitchFamily="34" charset="0"/>
              </a:rPr>
              <a:t>BUY</a:t>
            </a: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p>
          <a:p>
            <a:pPr algn="ctr"/>
            <a:r>
              <a:rPr lang="en-GB" sz="540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 </a:t>
            </a:r>
          </a:p>
          <a:p>
            <a:pPr algn="ctr"/>
            <a:endParaRPr lang="en-GB" sz="5400" b="0" cap="none" spc="0" noProof="0" dirty="0">
              <a:ln w="0"/>
              <a:solidFill>
                <a:schemeClr val="accent1"/>
              </a:solidFill>
              <a:effectLst>
                <a:outerShdw blurRad="38100" dist="25400" dir="5400000" algn="ctr" rotWithShape="0">
                  <a:srgbClr val="6E747A">
                    <a:alpha val="43000"/>
                  </a:srgbClr>
                </a:outerShdw>
              </a:effectLst>
              <a:latin typeface="Impact" panose="020B0806030902050204" pitchFamily="34" charset="0"/>
            </a:endParaRPr>
          </a:p>
        </p:txBody>
      </p:sp>
      <p:pic>
        <p:nvPicPr>
          <p:cNvPr id="5" name="Picture 4" descr="A gold coin with a cat face on it&#10;&#10;AI-generated content may be incorrect.">
            <a:extLst>
              <a:ext uri="{FF2B5EF4-FFF2-40B4-BE49-F238E27FC236}">
                <a16:creationId xmlns:a16="http://schemas.microsoft.com/office/drawing/2014/main" id="{A3AB3570-4751-BEF9-0A49-CEB9C5B21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807" y="1730479"/>
            <a:ext cx="5010381" cy="3714091"/>
          </a:xfrm>
          <a:prstGeom prst="rect">
            <a:avLst/>
          </a:prstGeom>
        </p:spPr>
      </p:pic>
      <p:sp>
        <p:nvSpPr>
          <p:cNvPr id="8" name="Rectangle 7">
            <a:extLst>
              <a:ext uri="{FF2B5EF4-FFF2-40B4-BE49-F238E27FC236}">
                <a16:creationId xmlns:a16="http://schemas.microsoft.com/office/drawing/2014/main" id="{F20324D4-B7DB-DB84-744D-458054879353}"/>
              </a:ext>
            </a:extLst>
          </p:cNvPr>
          <p:cNvSpPr/>
          <p:nvPr/>
        </p:nvSpPr>
        <p:spPr>
          <a:xfrm>
            <a:off x="-1176092" y="330096"/>
            <a:ext cx="14544181" cy="140038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8500" b="1" cap="none" spc="0" noProof="0" dirty="0">
                <a:ln/>
                <a:solidFill>
                  <a:srgbClr val="FF0000"/>
                </a:solidFill>
                <a:effectLst/>
                <a:latin typeface="Impact" panose="020B0806030902050204" pitchFamily="34" charset="0"/>
              </a:rPr>
              <a:t>DON’T MISS OUT ON MILLIONS </a:t>
            </a:r>
          </a:p>
        </p:txBody>
      </p:sp>
      <p:sp>
        <p:nvSpPr>
          <p:cNvPr id="9" name="Rectangle 8">
            <a:extLst>
              <a:ext uri="{FF2B5EF4-FFF2-40B4-BE49-F238E27FC236}">
                <a16:creationId xmlns:a16="http://schemas.microsoft.com/office/drawing/2014/main" id="{5A12D19C-5979-7C49-2096-8C0B4ED5D3B5}"/>
              </a:ext>
            </a:extLst>
          </p:cNvPr>
          <p:cNvSpPr/>
          <p:nvPr/>
        </p:nvSpPr>
        <p:spPr>
          <a:xfrm>
            <a:off x="-1176092" y="5457617"/>
            <a:ext cx="14544181" cy="140038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8500" b="1" cap="none" spc="0" noProof="0" dirty="0">
                <a:ln/>
                <a:solidFill>
                  <a:srgbClr val="FF0000"/>
                </a:solidFill>
                <a:effectLst/>
                <a:latin typeface="Impact" panose="020B0806030902050204" pitchFamily="34" charset="0"/>
              </a:rPr>
              <a:t>BUY RLORPCOIN NOW!!!!!!!!!!!</a:t>
            </a:r>
          </a:p>
        </p:txBody>
      </p:sp>
    </p:spTree>
    <p:extLst>
      <p:ext uri="{BB962C8B-B14F-4D97-AF65-F5344CB8AC3E}">
        <p14:creationId xmlns:p14="http://schemas.microsoft.com/office/powerpoint/2010/main" val="3189817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7FD99-32E9-A496-27EE-5B80C46AC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71AF6-18EF-81E0-8958-286C1E18C356}"/>
              </a:ext>
            </a:extLst>
          </p:cNvPr>
          <p:cNvSpPr>
            <a:spLocks noGrp="1"/>
          </p:cNvSpPr>
          <p:nvPr>
            <p:ph type="title"/>
          </p:nvPr>
        </p:nvSpPr>
        <p:spPr/>
        <p:txBody>
          <a:bodyPr/>
          <a:lstStyle/>
          <a:p>
            <a:pPr algn="ctr"/>
            <a:r>
              <a:rPr lang="en-GB" noProof="0" dirty="0">
                <a:solidFill>
                  <a:srgbClr val="C5A96A"/>
                </a:solidFill>
              </a:rPr>
              <a:t>Destabilizing- The Map </a:t>
            </a:r>
          </a:p>
        </p:txBody>
      </p:sp>
      <p:pic>
        <p:nvPicPr>
          <p:cNvPr id="8" name="Graphic 7">
            <a:extLst>
              <a:ext uri="{FF2B5EF4-FFF2-40B4-BE49-F238E27FC236}">
                <a16:creationId xmlns:a16="http://schemas.microsoft.com/office/drawing/2014/main" id="{E7BCDEAD-2C16-0D88-8275-0B28263DA0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8305" y="1529391"/>
            <a:ext cx="8835390" cy="3799217"/>
          </a:xfrm>
          <a:prstGeom prst="rect">
            <a:avLst/>
          </a:prstGeom>
        </p:spPr>
      </p:pic>
      <p:sp>
        <p:nvSpPr>
          <p:cNvPr id="9" name="Rectangle 8">
            <a:extLst>
              <a:ext uri="{FF2B5EF4-FFF2-40B4-BE49-F238E27FC236}">
                <a16:creationId xmlns:a16="http://schemas.microsoft.com/office/drawing/2014/main" id="{95326BB1-1B16-8F31-8F28-4D233738A6EB}"/>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F152605D-BCED-C90A-09CF-4FA3F4CDB841}"/>
              </a:ext>
            </a:extLst>
          </p:cNvPr>
          <p:cNvSpPr txBox="1"/>
          <p:nvPr/>
        </p:nvSpPr>
        <p:spPr>
          <a:xfrm>
            <a:off x="148281" y="6218193"/>
            <a:ext cx="5638908" cy="369332"/>
          </a:xfrm>
          <a:prstGeom prst="rect">
            <a:avLst/>
          </a:prstGeom>
          <a:noFill/>
        </p:spPr>
        <p:txBody>
          <a:bodyPr wrap="square" rtlCol="0">
            <a:spAutoFit/>
          </a:bodyPr>
          <a:lstStyle/>
          <a:p>
            <a:r>
              <a:rPr lang="en-GB" noProof="0" dirty="0"/>
              <a:t>Destabilizing- The Map</a:t>
            </a:r>
          </a:p>
        </p:txBody>
      </p:sp>
    </p:spTree>
    <p:extLst>
      <p:ext uri="{BB962C8B-B14F-4D97-AF65-F5344CB8AC3E}">
        <p14:creationId xmlns:p14="http://schemas.microsoft.com/office/powerpoint/2010/main" val="3856945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B1AC6-4424-7821-9706-984E82EE6FCE}"/>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157E92F9-C14E-BC35-C52A-01D79FEE9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8305" y="1529391"/>
            <a:ext cx="8832558" cy="3798000"/>
          </a:xfrm>
          <a:prstGeom prst="rect">
            <a:avLst/>
          </a:prstGeom>
        </p:spPr>
      </p:pic>
      <p:sp>
        <p:nvSpPr>
          <p:cNvPr id="2" name="Title 1">
            <a:extLst>
              <a:ext uri="{FF2B5EF4-FFF2-40B4-BE49-F238E27FC236}">
                <a16:creationId xmlns:a16="http://schemas.microsoft.com/office/drawing/2014/main" id="{E3E29FDA-9173-EA9B-9122-7B0AE31CE3EC}"/>
              </a:ext>
            </a:extLst>
          </p:cNvPr>
          <p:cNvSpPr>
            <a:spLocks noGrp="1"/>
          </p:cNvSpPr>
          <p:nvPr>
            <p:ph type="title"/>
          </p:nvPr>
        </p:nvSpPr>
        <p:spPr/>
        <p:txBody>
          <a:bodyPr/>
          <a:lstStyle/>
          <a:p>
            <a:pPr algn="ctr"/>
            <a:r>
              <a:rPr lang="en-GB" noProof="0" dirty="0">
                <a:solidFill>
                  <a:srgbClr val="C5A96A"/>
                </a:solidFill>
              </a:rPr>
              <a:t>Ransomware on Logistics &amp; Supply Chains</a:t>
            </a:r>
          </a:p>
        </p:txBody>
      </p:sp>
      <p:sp>
        <p:nvSpPr>
          <p:cNvPr id="9" name="Rectangle 8">
            <a:extLst>
              <a:ext uri="{FF2B5EF4-FFF2-40B4-BE49-F238E27FC236}">
                <a16:creationId xmlns:a16="http://schemas.microsoft.com/office/drawing/2014/main" id="{8576BBF0-B7F2-8562-56B9-D29BE4547DCF}"/>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7C7D6480-82C5-8FCD-2481-D68216C2F253}"/>
              </a:ext>
            </a:extLst>
          </p:cNvPr>
          <p:cNvSpPr txBox="1"/>
          <p:nvPr/>
        </p:nvSpPr>
        <p:spPr>
          <a:xfrm>
            <a:off x="148281" y="6218193"/>
            <a:ext cx="5638908" cy="369332"/>
          </a:xfrm>
          <a:prstGeom prst="rect">
            <a:avLst/>
          </a:prstGeom>
          <a:noFill/>
        </p:spPr>
        <p:txBody>
          <a:bodyPr wrap="square" rtlCol="0">
            <a:spAutoFit/>
          </a:bodyPr>
          <a:lstStyle/>
          <a:p>
            <a:r>
              <a:rPr lang="en-GB" noProof="0" dirty="0"/>
              <a:t>Ransomware on Logistics &amp; Supply Chains (Map)</a:t>
            </a:r>
          </a:p>
        </p:txBody>
      </p:sp>
      <p:sp>
        <p:nvSpPr>
          <p:cNvPr id="5" name="TextBox 4">
            <a:extLst>
              <a:ext uri="{FF2B5EF4-FFF2-40B4-BE49-F238E27FC236}">
                <a16:creationId xmlns:a16="http://schemas.microsoft.com/office/drawing/2014/main" id="{DF7A71F0-A186-0D8F-FE22-95A23CFD11DA}"/>
              </a:ext>
            </a:extLst>
          </p:cNvPr>
          <p:cNvSpPr txBox="1"/>
          <p:nvPr/>
        </p:nvSpPr>
        <p:spPr>
          <a:xfrm>
            <a:off x="524827" y="2699559"/>
            <a:ext cx="1968001" cy="1754326"/>
          </a:xfrm>
          <a:prstGeom prst="rect">
            <a:avLst/>
          </a:prstGeom>
          <a:noFill/>
        </p:spPr>
        <p:txBody>
          <a:bodyPr wrap="square" rtlCol="0">
            <a:spAutoFit/>
          </a:bodyPr>
          <a:lstStyle/>
          <a:p>
            <a:r>
              <a:rPr lang="en-GB" noProof="0" dirty="0">
                <a:solidFill>
                  <a:srgbClr val="FF0000"/>
                </a:solidFill>
              </a:rPr>
              <a:t>JBS S.A </a:t>
            </a:r>
          </a:p>
          <a:p>
            <a:r>
              <a:rPr lang="en-GB" noProof="0" dirty="0" err="1">
                <a:solidFill>
                  <a:srgbClr val="FF0000"/>
                </a:solidFill>
              </a:rPr>
              <a:t>Sodinokibi</a:t>
            </a:r>
            <a:r>
              <a:rPr lang="en-GB" noProof="0" dirty="0">
                <a:solidFill>
                  <a:srgbClr val="FF0000"/>
                </a:solidFill>
              </a:rPr>
              <a:t> Ransomware (2021)</a:t>
            </a:r>
          </a:p>
          <a:p>
            <a:endParaRPr lang="en-GB" noProof="0" dirty="0"/>
          </a:p>
          <a:p>
            <a:endParaRPr lang="en-GB" noProof="0" dirty="0"/>
          </a:p>
        </p:txBody>
      </p:sp>
      <p:cxnSp>
        <p:nvCxnSpPr>
          <p:cNvPr id="11" name="Straight Arrow Connector 10">
            <a:extLst>
              <a:ext uri="{FF2B5EF4-FFF2-40B4-BE49-F238E27FC236}">
                <a16:creationId xmlns:a16="http://schemas.microsoft.com/office/drawing/2014/main" id="{AF307231-9B28-5A75-2BD3-0DE032F9B0F2}"/>
              </a:ext>
            </a:extLst>
          </p:cNvPr>
          <p:cNvCxnSpPr/>
          <p:nvPr/>
        </p:nvCxnSpPr>
        <p:spPr>
          <a:xfrm flipV="1">
            <a:off x="1883229" y="2569029"/>
            <a:ext cx="1404257" cy="598714"/>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A5660C3-5CE7-7E84-539A-8A7E5FBA4D95}"/>
              </a:ext>
            </a:extLst>
          </p:cNvPr>
          <p:cNvCxnSpPr/>
          <p:nvPr/>
        </p:nvCxnSpPr>
        <p:spPr>
          <a:xfrm flipV="1">
            <a:off x="1883229" y="2068286"/>
            <a:ext cx="1491342" cy="1099457"/>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A24F7B5-DBD3-A072-07E3-DF6279D60554}"/>
              </a:ext>
            </a:extLst>
          </p:cNvPr>
          <p:cNvCxnSpPr/>
          <p:nvPr/>
        </p:nvCxnSpPr>
        <p:spPr>
          <a:xfrm>
            <a:off x="1883229" y="3167743"/>
            <a:ext cx="2721428" cy="783771"/>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C2B7C8-9367-2E5E-C583-2B99D0913898}"/>
              </a:ext>
            </a:extLst>
          </p:cNvPr>
          <p:cNvCxnSpPr/>
          <p:nvPr/>
        </p:nvCxnSpPr>
        <p:spPr>
          <a:xfrm>
            <a:off x="1883229" y="3167743"/>
            <a:ext cx="7076621" cy="1201057"/>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DDE8573-62D3-6343-A176-46C0702AB35A}"/>
              </a:ext>
            </a:extLst>
          </p:cNvPr>
          <p:cNvSpPr txBox="1"/>
          <p:nvPr/>
        </p:nvSpPr>
        <p:spPr>
          <a:xfrm>
            <a:off x="10065068" y="2567578"/>
            <a:ext cx="1923732" cy="1200329"/>
          </a:xfrm>
          <a:prstGeom prst="rect">
            <a:avLst/>
          </a:prstGeom>
          <a:noFill/>
        </p:spPr>
        <p:txBody>
          <a:bodyPr wrap="square" rtlCol="0">
            <a:spAutoFit/>
          </a:bodyPr>
          <a:lstStyle/>
          <a:p>
            <a:r>
              <a:rPr lang="en-GB" noProof="0" dirty="0">
                <a:solidFill>
                  <a:srgbClr val="FF0000"/>
                </a:solidFill>
              </a:rPr>
              <a:t>Maersk </a:t>
            </a:r>
            <a:r>
              <a:rPr lang="en-GB" noProof="0" dirty="0" err="1">
                <a:solidFill>
                  <a:srgbClr val="FF0000"/>
                </a:solidFill>
              </a:rPr>
              <a:t>NotPetya</a:t>
            </a:r>
            <a:r>
              <a:rPr lang="en-GB" noProof="0" dirty="0">
                <a:solidFill>
                  <a:srgbClr val="FF0000"/>
                </a:solidFill>
              </a:rPr>
              <a:t> (2017)</a:t>
            </a:r>
          </a:p>
          <a:p>
            <a:endParaRPr lang="en-GB" noProof="0" dirty="0"/>
          </a:p>
          <a:p>
            <a:endParaRPr lang="en-GB" noProof="0" dirty="0"/>
          </a:p>
        </p:txBody>
      </p:sp>
      <p:cxnSp>
        <p:nvCxnSpPr>
          <p:cNvPr id="10" name="Straight Arrow Connector 9">
            <a:extLst>
              <a:ext uri="{FF2B5EF4-FFF2-40B4-BE49-F238E27FC236}">
                <a16:creationId xmlns:a16="http://schemas.microsoft.com/office/drawing/2014/main" id="{3255549E-D70B-66D5-FD5D-E3C78861FB87}"/>
              </a:ext>
            </a:extLst>
          </p:cNvPr>
          <p:cNvCxnSpPr/>
          <p:nvPr/>
        </p:nvCxnSpPr>
        <p:spPr>
          <a:xfrm flipH="1">
            <a:off x="8036560" y="2868386"/>
            <a:ext cx="2028508" cy="299356"/>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386CDF5-6D40-EB0E-3334-37C6C9858811}"/>
              </a:ext>
            </a:extLst>
          </p:cNvPr>
          <p:cNvCxnSpPr>
            <a:cxnSpLocks/>
          </p:cNvCxnSpPr>
          <p:nvPr/>
        </p:nvCxnSpPr>
        <p:spPr>
          <a:xfrm flipH="1" flipV="1">
            <a:off x="6689725" y="2333625"/>
            <a:ext cx="3375343" cy="534761"/>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E62B87F-FD40-DA2A-CFD9-D62E536D6894}"/>
              </a:ext>
            </a:extLst>
          </p:cNvPr>
          <p:cNvCxnSpPr/>
          <p:nvPr/>
        </p:nvCxnSpPr>
        <p:spPr>
          <a:xfrm flipH="1" flipV="1">
            <a:off x="6000750" y="2617198"/>
            <a:ext cx="4064318" cy="251188"/>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08D40C1C-D13C-C1B9-616B-D14BF788B23A}"/>
              </a:ext>
            </a:extLst>
          </p:cNvPr>
          <p:cNvCxnSpPr/>
          <p:nvPr/>
        </p:nvCxnSpPr>
        <p:spPr>
          <a:xfrm flipH="1">
            <a:off x="9267825" y="2868386"/>
            <a:ext cx="797243" cy="1500414"/>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ECF2B45-6BF9-6A85-77F6-61C96BA37DB9}"/>
              </a:ext>
            </a:extLst>
          </p:cNvPr>
          <p:cNvCxnSpPr>
            <a:cxnSpLocks/>
          </p:cNvCxnSpPr>
          <p:nvPr/>
        </p:nvCxnSpPr>
        <p:spPr>
          <a:xfrm flipH="1" flipV="1">
            <a:off x="6156325" y="2289402"/>
            <a:ext cx="3908743" cy="578984"/>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63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3C52-EA97-4374-02E7-E104B01A6796}"/>
            </a:ext>
          </a:extLst>
        </p:cNvPr>
        <p:cNvGrpSpPr/>
        <p:nvPr/>
      </p:nvGrpSpPr>
      <p:grpSpPr>
        <a:xfrm>
          <a:off x="0" y="0"/>
          <a:ext cx="0" cy="0"/>
          <a:chOff x="0" y="0"/>
          <a:chExt cx="0" cy="0"/>
        </a:xfrm>
      </p:grpSpPr>
      <p:pic>
        <p:nvPicPr>
          <p:cNvPr id="6" name="Graphic 5">
            <a:extLst>
              <a:ext uri="{FF2B5EF4-FFF2-40B4-BE49-F238E27FC236}">
                <a16:creationId xmlns:a16="http://schemas.microsoft.com/office/drawing/2014/main" id="{106BB165-DD8E-CC87-F9B2-0914AFC66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8305" y="1529391"/>
            <a:ext cx="8832558" cy="3798000"/>
          </a:xfrm>
          <a:prstGeom prst="rect">
            <a:avLst/>
          </a:prstGeom>
        </p:spPr>
      </p:pic>
      <p:sp>
        <p:nvSpPr>
          <p:cNvPr id="2" name="Title 1">
            <a:extLst>
              <a:ext uri="{FF2B5EF4-FFF2-40B4-BE49-F238E27FC236}">
                <a16:creationId xmlns:a16="http://schemas.microsoft.com/office/drawing/2014/main" id="{FCF6999B-35B1-05D1-F7C0-DD467C8BA599}"/>
              </a:ext>
            </a:extLst>
          </p:cNvPr>
          <p:cNvSpPr>
            <a:spLocks noGrp="1"/>
          </p:cNvSpPr>
          <p:nvPr>
            <p:ph type="title"/>
          </p:nvPr>
        </p:nvSpPr>
        <p:spPr/>
        <p:txBody>
          <a:bodyPr/>
          <a:lstStyle/>
          <a:p>
            <a:pPr algn="ctr"/>
            <a:r>
              <a:rPr lang="en-GB" noProof="0" dirty="0">
                <a:solidFill>
                  <a:srgbClr val="C5A96A"/>
                </a:solidFill>
              </a:rPr>
              <a:t>Cryptocurrency Shenanigans </a:t>
            </a:r>
          </a:p>
        </p:txBody>
      </p:sp>
      <p:sp>
        <p:nvSpPr>
          <p:cNvPr id="9" name="Rectangle 8">
            <a:extLst>
              <a:ext uri="{FF2B5EF4-FFF2-40B4-BE49-F238E27FC236}">
                <a16:creationId xmlns:a16="http://schemas.microsoft.com/office/drawing/2014/main" id="{25483977-73DE-7803-0484-F3E670E63A73}"/>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A1258C59-1229-9B22-605D-8CA50FC1B040}"/>
              </a:ext>
            </a:extLst>
          </p:cNvPr>
          <p:cNvSpPr txBox="1"/>
          <p:nvPr/>
        </p:nvSpPr>
        <p:spPr>
          <a:xfrm>
            <a:off x="148281" y="6218193"/>
            <a:ext cx="5638908" cy="369332"/>
          </a:xfrm>
          <a:prstGeom prst="rect">
            <a:avLst/>
          </a:prstGeom>
          <a:noFill/>
        </p:spPr>
        <p:txBody>
          <a:bodyPr wrap="square" rtlCol="0">
            <a:spAutoFit/>
          </a:bodyPr>
          <a:lstStyle/>
          <a:p>
            <a:r>
              <a:rPr lang="en-GB" noProof="0" dirty="0"/>
              <a:t>Cryptocurrency Shenanigans (Map)</a:t>
            </a:r>
          </a:p>
        </p:txBody>
      </p:sp>
      <p:sp>
        <p:nvSpPr>
          <p:cNvPr id="3" name="TextBox 2">
            <a:extLst>
              <a:ext uri="{FF2B5EF4-FFF2-40B4-BE49-F238E27FC236}">
                <a16:creationId xmlns:a16="http://schemas.microsoft.com/office/drawing/2014/main" id="{3D5C02BC-7900-29E5-6826-E089D4884CFD}"/>
              </a:ext>
            </a:extLst>
          </p:cNvPr>
          <p:cNvSpPr txBox="1"/>
          <p:nvPr/>
        </p:nvSpPr>
        <p:spPr>
          <a:xfrm>
            <a:off x="10065068" y="2567578"/>
            <a:ext cx="1923732" cy="1477328"/>
          </a:xfrm>
          <a:prstGeom prst="rect">
            <a:avLst/>
          </a:prstGeom>
          <a:noFill/>
        </p:spPr>
        <p:txBody>
          <a:bodyPr wrap="square" rtlCol="0">
            <a:spAutoFit/>
          </a:bodyPr>
          <a:lstStyle/>
          <a:p>
            <a:r>
              <a:rPr lang="en-GB" noProof="0" dirty="0">
                <a:solidFill>
                  <a:srgbClr val="FF0000"/>
                </a:solidFill>
              </a:rPr>
              <a:t>Ronin Bridge Hack</a:t>
            </a:r>
          </a:p>
          <a:p>
            <a:r>
              <a:rPr lang="en-GB" noProof="0" dirty="0">
                <a:solidFill>
                  <a:srgbClr val="FF0000"/>
                </a:solidFill>
              </a:rPr>
              <a:t>Lazarus (2022)</a:t>
            </a:r>
          </a:p>
          <a:p>
            <a:endParaRPr lang="en-GB" noProof="0" dirty="0"/>
          </a:p>
          <a:p>
            <a:endParaRPr lang="en-GB" noProof="0" dirty="0"/>
          </a:p>
        </p:txBody>
      </p:sp>
      <p:cxnSp>
        <p:nvCxnSpPr>
          <p:cNvPr id="15" name="Straight Arrow Connector 14">
            <a:extLst>
              <a:ext uri="{FF2B5EF4-FFF2-40B4-BE49-F238E27FC236}">
                <a16:creationId xmlns:a16="http://schemas.microsoft.com/office/drawing/2014/main" id="{315B14E9-535A-9C0F-139D-29B6B7451CB7}"/>
              </a:ext>
            </a:extLst>
          </p:cNvPr>
          <p:cNvCxnSpPr>
            <a:cxnSpLocks/>
          </p:cNvCxnSpPr>
          <p:nvPr/>
        </p:nvCxnSpPr>
        <p:spPr>
          <a:xfrm flipH="1">
            <a:off x="8614410" y="2990850"/>
            <a:ext cx="1450658" cy="17145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1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B846A-073D-C270-5DC0-1CA0201C6CEC}"/>
            </a:ext>
          </a:extLst>
        </p:cNvPr>
        <p:cNvGrpSpPr/>
        <p:nvPr/>
      </p:nvGrpSpPr>
      <p:grpSpPr>
        <a:xfrm>
          <a:off x="0" y="0"/>
          <a:ext cx="0" cy="0"/>
          <a:chOff x="0" y="0"/>
          <a:chExt cx="0" cy="0"/>
        </a:xfrm>
      </p:grpSpPr>
      <p:pic>
        <p:nvPicPr>
          <p:cNvPr id="6" name="Video 3">
            <a:hlinkClick r:id="" action="ppaction://media"/>
            <a:extLst>
              <a:ext uri="{FF2B5EF4-FFF2-40B4-BE49-F238E27FC236}">
                <a16:creationId xmlns:a16="http://schemas.microsoft.com/office/drawing/2014/main" id="{DD244640-EE74-F8C0-DB9C-458D4486DE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1936317"/>
            <a:ext cx="5092059" cy="2864284"/>
          </a:xfrm>
          <a:prstGeom prst="rect">
            <a:avLst/>
          </a:prstGeom>
        </p:spPr>
      </p:pic>
      <p:sp>
        <p:nvSpPr>
          <p:cNvPr id="2" name="Title 1">
            <a:extLst>
              <a:ext uri="{FF2B5EF4-FFF2-40B4-BE49-F238E27FC236}">
                <a16:creationId xmlns:a16="http://schemas.microsoft.com/office/drawing/2014/main" id="{3124138D-5949-9AC5-102C-BB2D1BB7B961}"/>
              </a:ext>
            </a:extLst>
          </p:cNvPr>
          <p:cNvSpPr>
            <a:spLocks noGrp="1"/>
          </p:cNvSpPr>
          <p:nvPr>
            <p:ph type="title"/>
          </p:nvPr>
        </p:nvSpPr>
        <p:spPr>
          <a:xfrm>
            <a:off x="839788" y="457200"/>
            <a:ext cx="4719348" cy="1600200"/>
          </a:xfrm>
        </p:spPr>
        <p:txBody>
          <a:bodyPr/>
          <a:lstStyle/>
          <a:p>
            <a:r>
              <a:rPr lang="en-GB" sz="4800" noProof="0" dirty="0">
                <a:solidFill>
                  <a:srgbClr val="C5A96A"/>
                </a:solidFill>
              </a:rPr>
              <a:t>Destabilizing-</a:t>
            </a:r>
            <a:br>
              <a:rPr lang="en-GB" noProof="0" dirty="0"/>
            </a:br>
            <a:r>
              <a:rPr lang="en-GB" sz="2800" noProof="0" dirty="0"/>
              <a:t>Information Blackouts</a:t>
            </a:r>
            <a:endParaRPr lang="en-GB" noProof="0" dirty="0"/>
          </a:p>
        </p:txBody>
      </p:sp>
      <p:sp>
        <p:nvSpPr>
          <p:cNvPr id="4" name="Text Placeholder 3">
            <a:extLst>
              <a:ext uri="{FF2B5EF4-FFF2-40B4-BE49-F238E27FC236}">
                <a16:creationId xmlns:a16="http://schemas.microsoft.com/office/drawing/2014/main" id="{1BD08124-7AC9-3F1E-E9DD-313A1857F843}"/>
              </a:ext>
            </a:extLst>
          </p:cNvPr>
          <p:cNvSpPr>
            <a:spLocks noGrp="1"/>
          </p:cNvSpPr>
          <p:nvPr>
            <p:ph type="body" sz="half" idx="2"/>
          </p:nvPr>
        </p:nvSpPr>
        <p:spPr>
          <a:xfrm>
            <a:off x="839788" y="2775937"/>
            <a:ext cx="4429442" cy="3811588"/>
          </a:xfrm>
        </p:spPr>
        <p:txBody>
          <a:bodyPr/>
          <a:lstStyle/>
          <a:p>
            <a:pPr marL="285750" indent="-285750">
              <a:buFont typeface="Arial" panose="020B0604020202020204" pitchFamily="34" charset="0"/>
              <a:buChar char="•"/>
            </a:pPr>
            <a:r>
              <a:rPr lang="en-GB" noProof="0" dirty="0"/>
              <a:t>In wartime the most communication is a priority </a:t>
            </a:r>
          </a:p>
          <a:p>
            <a:pPr marL="285750" indent="-285750">
              <a:buFont typeface="Arial" panose="020B0604020202020204" pitchFamily="34" charset="0"/>
              <a:buChar char="•"/>
            </a:pPr>
            <a:r>
              <a:rPr lang="en-GB" noProof="0" dirty="0"/>
              <a:t>Without proper coordination people will die </a:t>
            </a:r>
          </a:p>
          <a:p>
            <a:pPr marL="285750" indent="-285750">
              <a:buFont typeface="Arial" panose="020B0604020202020204" pitchFamily="34" charset="0"/>
              <a:buChar char="•"/>
            </a:pPr>
            <a:r>
              <a:rPr lang="en-GB" noProof="0" dirty="0"/>
              <a:t> Blackouts can cause stress on the system and the populations</a:t>
            </a:r>
          </a:p>
          <a:p>
            <a:pPr marL="285750" indent="-285750">
              <a:buFont typeface="Arial" panose="020B0604020202020204" pitchFamily="34" charset="0"/>
              <a:buChar char="•"/>
            </a:pPr>
            <a:r>
              <a:rPr lang="en-GB" noProof="0" dirty="0"/>
              <a:t>Used during or at the start of military campaigns </a:t>
            </a:r>
          </a:p>
          <a:p>
            <a:pPr marL="285750" indent="-285750">
              <a:buFont typeface="Arial" panose="020B0604020202020204" pitchFamily="34" charset="0"/>
              <a:buChar char="•"/>
            </a:pPr>
            <a:r>
              <a:rPr lang="en-GB" noProof="0" dirty="0"/>
              <a:t>Can be EXTREMELY effective when combined with kinetic strikes</a:t>
            </a:r>
          </a:p>
          <a:p>
            <a:pPr marL="285750" indent="-285750">
              <a:buFont typeface="Arial" panose="020B0604020202020204" pitchFamily="34" charset="0"/>
              <a:buChar char="•"/>
            </a:pPr>
            <a:r>
              <a:rPr lang="en-GB" noProof="0" dirty="0"/>
              <a:t>Sometimes hijacking not complete blackout </a:t>
            </a:r>
          </a:p>
        </p:txBody>
      </p:sp>
      <p:sp>
        <p:nvSpPr>
          <p:cNvPr id="9" name="Rectangle 8">
            <a:extLst>
              <a:ext uri="{FF2B5EF4-FFF2-40B4-BE49-F238E27FC236}">
                <a16:creationId xmlns:a16="http://schemas.microsoft.com/office/drawing/2014/main" id="{C3194568-CCF6-8053-7FDB-11751C9163FD}"/>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57824C78-2D3C-638C-E30A-AFF946B699A2}"/>
              </a:ext>
            </a:extLst>
          </p:cNvPr>
          <p:cNvSpPr txBox="1"/>
          <p:nvPr/>
        </p:nvSpPr>
        <p:spPr>
          <a:xfrm>
            <a:off x="148281" y="6218193"/>
            <a:ext cx="5638908" cy="369332"/>
          </a:xfrm>
          <a:prstGeom prst="rect">
            <a:avLst/>
          </a:prstGeom>
          <a:noFill/>
        </p:spPr>
        <p:txBody>
          <a:bodyPr wrap="square" rtlCol="0">
            <a:spAutoFit/>
          </a:bodyPr>
          <a:lstStyle/>
          <a:p>
            <a:r>
              <a:rPr lang="en-GB" noProof="0" dirty="0"/>
              <a:t>Destabilizing- Information Blackouts </a:t>
            </a:r>
          </a:p>
        </p:txBody>
      </p:sp>
    </p:spTree>
    <p:extLst>
      <p:ext uri="{BB962C8B-B14F-4D97-AF65-F5344CB8AC3E}">
        <p14:creationId xmlns:p14="http://schemas.microsoft.com/office/powerpoint/2010/main" val="53123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4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81AF9-94BB-043A-320C-DCA524713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4B860-53FA-444B-9D70-5A0123103305}"/>
              </a:ext>
            </a:extLst>
          </p:cNvPr>
          <p:cNvSpPr>
            <a:spLocks noGrp="1"/>
          </p:cNvSpPr>
          <p:nvPr>
            <p:ph type="title"/>
          </p:nvPr>
        </p:nvSpPr>
        <p:spPr>
          <a:xfrm>
            <a:off x="839788" y="457200"/>
            <a:ext cx="7095898" cy="1600200"/>
          </a:xfrm>
        </p:spPr>
        <p:txBody>
          <a:bodyPr>
            <a:normAutofit/>
          </a:bodyPr>
          <a:lstStyle/>
          <a:p>
            <a:r>
              <a:rPr lang="en-GB" sz="4800" noProof="0" dirty="0">
                <a:solidFill>
                  <a:srgbClr val="C5A96A"/>
                </a:solidFill>
              </a:rPr>
              <a:t>Information Blackouts-</a:t>
            </a:r>
            <a:br>
              <a:rPr lang="en-GB" noProof="0" dirty="0"/>
            </a:br>
            <a:r>
              <a:rPr lang="en-GB" sz="2800" noProof="0" dirty="0"/>
              <a:t>Disruption of Telecom Infrastructure </a:t>
            </a:r>
            <a:endParaRPr lang="en-GB" noProof="0" dirty="0"/>
          </a:p>
        </p:txBody>
      </p:sp>
      <p:sp>
        <p:nvSpPr>
          <p:cNvPr id="4" name="Text Placeholder 3">
            <a:extLst>
              <a:ext uri="{FF2B5EF4-FFF2-40B4-BE49-F238E27FC236}">
                <a16:creationId xmlns:a16="http://schemas.microsoft.com/office/drawing/2014/main" id="{6CE708A7-ADFB-A399-8449-456010811918}"/>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DDoS / DNS attacks targeted at ISP’s</a:t>
            </a:r>
          </a:p>
          <a:p>
            <a:pPr marL="285750" indent="-285750">
              <a:buFont typeface="Arial" panose="020B0604020202020204" pitchFamily="34" charset="0"/>
              <a:buChar char="•"/>
            </a:pPr>
            <a:r>
              <a:rPr lang="en-GB" noProof="0" dirty="0"/>
              <a:t>BGP hijacking or route leaks </a:t>
            </a:r>
          </a:p>
          <a:p>
            <a:pPr marL="285750" indent="-285750">
              <a:buFont typeface="Arial" panose="020B0604020202020204" pitchFamily="34" charset="0"/>
              <a:buChar char="•"/>
            </a:pPr>
            <a:endParaRPr lang="en-GB" noProof="0" dirty="0"/>
          </a:p>
          <a:p>
            <a:pPr marL="285750" indent="-285750">
              <a:buFont typeface="Arial" panose="020B0604020202020204" pitchFamily="34" charset="0"/>
              <a:buChar char="•"/>
            </a:pPr>
            <a:endParaRPr lang="en-GB" noProof="0" dirty="0"/>
          </a:p>
        </p:txBody>
      </p:sp>
      <p:sp>
        <p:nvSpPr>
          <p:cNvPr id="9" name="Rectangle 8">
            <a:extLst>
              <a:ext uri="{FF2B5EF4-FFF2-40B4-BE49-F238E27FC236}">
                <a16:creationId xmlns:a16="http://schemas.microsoft.com/office/drawing/2014/main" id="{97AC65CB-4BDE-8957-F573-3D6ED2EACFC8}"/>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FE8F6369-BC65-30C1-6E2C-9F3522A8E089}"/>
              </a:ext>
            </a:extLst>
          </p:cNvPr>
          <p:cNvSpPr txBox="1"/>
          <p:nvPr/>
        </p:nvSpPr>
        <p:spPr>
          <a:xfrm>
            <a:off x="148280" y="6218193"/>
            <a:ext cx="6470233" cy="369332"/>
          </a:xfrm>
          <a:prstGeom prst="rect">
            <a:avLst/>
          </a:prstGeom>
          <a:noFill/>
        </p:spPr>
        <p:txBody>
          <a:bodyPr wrap="square" rtlCol="0">
            <a:spAutoFit/>
          </a:bodyPr>
          <a:lstStyle/>
          <a:p>
            <a:r>
              <a:rPr lang="en-GB" noProof="0" dirty="0"/>
              <a:t>Destabilizing- Disruption of Telecom Infrastructure </a:t>
            </a:r>
          </a:p>
        </p:txBody>
      </p:sp>
      <p:pic>
        <p:nvPicPr>
          <p:cNvPr id="12" name="Picture 11">
            <a:extLst>
              <a:ext uri="{FF2B5EF4-FFF2-40B4-BE49-F238E27FC236}">
                <a16:creationId xmlns:a16="http://schemas.microsoft.com/office/drawing/2014/main" id="{48B0B10B-20DD-AB44-5EE6-C28ED0881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794" y="2220291"/>
            <a:ext cx="4522470" cy="2417417"/>
          </a:xfrm>
          <a:prstGeom prst="rect">
            <a:avLst/>
          </a:prstGeom>
        </p:spPr>
      </p:pic>
      <p:pic>
        <p:nvPicPr>
          <p:cNvPr id="14" name="Picture 13">
            <a:extLst>
              <a:ext uri="{FF2B5EF4-FFF2-40B4-BE49-F238E27FC236}">
                <a16:creationId xmlns:a16="http://schemas.microsoft.com/office/drawing/2014/main" id="{841C9792-F25D-4F53-76DA-82AB612F9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4078" y="-4734079"/>
            <a:ext cx="6291410" cy="7510016"/>
          </a:xfrm>
          <a:prstGeom prst="rect">
            <a:avLst/>
          </a:prstGeom>
        </p:spPr>
      </p:pic>
    </p:spTree>
    <p:extLst>
      <p:ext uri="{BB962C8B-B14F-4D97-AF65-F5344CB8AC3E}">
        <p14:creationId xmlns:p14="http://schemas.microsoft.com/office/powerpoint/2010/main" val="326249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DC25-A53F-0D43-B735-073618345C90}"/>
              </a:ext>
            </a:extLst>
          </p:cNvPr>
          <p:cNvSpPr>
            <a:spLocks noGrp="1"/>
          </p:cNvSpPr>
          <p:nvPr>
            <p:ph type="title"/>
          </p:nvPr>
        </p:nvSpPr>
        <p:spPr/>
        <p:txBody>
          <a:bodyPr/>
          <a:lstStyle/>
          <a:p>
            <a:r>
              <a:rPr lang="en-GB" noProof="0" dirty="0">
                <a:solidFill>
                  <a:srgbClr val="C5A96A"/>
                </a:solidFill>
                <a:latin typeface="Bahnschrift SemiBold Condensed" panose="020B0502040204020203" pitchFamily="34" charset="0"/>
              </a:rPr>
              <a:t>Whoami</a:t>
            </a:r>
            <a:r>
              <a:rPr lang="en-GB" noProof="0" dirty="0"/>
              <a:t>	</a:t>
            </a:r>
          </a:p>
        </p:txBody>
      </p:sp>
      <p:sp>
        <p:nvSpPr>
          <p:cNvPr id="3" name="Content Placeholder 2">
            <a:extLst>
              <a:ext uri="{FF2B5EF4-FFF2-40B4-BE49-F238E27FC236}">
                <a16:creationId xmlns:a16="http://schemas.microsoft.com/office/drawing/2014/main" id="{7DCEEB67-F64C-F4B9-5ECF-C3A7AC1582C7}"/>
              </a:ext>
            </a:extLst>
          </p:cNvPr>
          <p:cNvSpPr>
            <a:spLocks noGrp="1"/>
          </p:cNvSpPr>
          <p:nvPr>
            <p:ph idx="1"/>
          </p:nvPr>
        </p:nvSpPr>
        <p:spPr/>
        <p:txBody>
          <a:bodyPr/>
          <a:lstStyle/>
          <a:p>
            <a:r>
              <a:rPr lang="en-GB" noProof="0" dirty="0"/>
              <a:t>3</a:t>
            </a:r>
            <a:r>
              <a:rPr lang="en-GB" baseline="30000" noProof="0" dirty="0"/>
              <a:t>rd</a:t>
            </a:r>
            <a:r>
              <a:rPr lang="en-GB" noProof="0" dirty="0"/>
              <a:t> Year Ethical Hacking Student </a:t>
            </a:r>
          </a:p>
          <a:p>
            <a:r>
              <a:rPr lang="en-GB" noProof="0" dirty="0"/>
              <a:t>CTF Manufacturer </a:t>
            </a:r>
            <a:r>
              <a:rPr lang="en-GB" sz="600" noProof="0" dirty="0"/>
              <a:t>(you're going to love them)   </a:t>
            </a:r>
          </a:p>
          <a:p>
            <a:r>
              <a:rPr lang="en-GB" noProof="0" dirty="0"/>
              <a:t>DSA2 Survivor</a:t>
            </a:r>
          </a:p>
          <a:p>
            <a:r>
              <a:rPr lang="en-GB" noProof="0" dirty="0"/>
              <a:t>Heavy Circle Enthusiast </a:t>
            </a:r>
          </a:p>
          <a:p>
            <a:r>
              <a:rPr lang="en-GB" noProof="0" dirty="0"/>
              <a:t>Bad USB Bandit</a:t>
            </a:r>
          </a:p>
        </p:txBody>
      </p:sp>
      <p:sp>
        <p:nvSpPr>
          <p:cNvPr id="4" name="Rectangle 3">
            <a:extLst>
              <a:ext uri="{FF2B5EF4-FFF2-40B4-BE49-F238E27FC236}">
                <a16:creationId xmlns:a16="http://schemas.microsoft.com/office/drawing/2014/main" id="{7BCAC853-6F10-88CA-ABAD-1B397A70685F}"/>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Picture 4">
            <a:extLst>
              <a:ext uri="{FF2B5EF4-FFF2-40B4-BE49-F238E27FC236}">
                <a16:creationId xmlns:a16="http://schemas.microsoft.com/office/drawing/2014/main" id="{3812023A-DBD4-2A16-BBD1-6366331F59E7}"/>
              </a:ext>
            </a:extLst>
          </p:cNvPr>
          <p:cNvPicPr>
            <a:picLocks noChangeAspect="1"/>
          </p:cNvPicPr>
          <p:nvPr/>
        </p:nvPicPr>
        <p:blipFill>
          <a:blip r:embed="rId3"/>
          <a:stretch>
            <a:fillRect/>
          </a:stretch>
        </p:blipFill>
        <p:spPr>
          <a:xfrm>
            <a:off x="3568907" y="2846049"/>
            <a:ext cx="484335" cy="484335"/>
          </a:xfrm>
          <a:prstGeom prst="rect">
            <a:avLst/>
          </a:prstGeom>
        </p:spPr>
      </p:pic>
      <p:sp>
        <p:nvSpPr>
          <p:cNvPr id="8" name="TextBox 7">
            <a:extLst>
              <a:ext uri="{FF2B5EF4-FFF2-40B4-BE49-F238E27FC236}">
                <a16:creationId xmlns:a16="http://schemas.microsoft.com/office/drawing/2014/main" id="{55FF185A-706E-929C-4E3D-4A4964A4F6E7}"/>
              </a:ext>
            </a:extLst>
          </p:cNvPr>
          <p:cNvSpPr txBox="1"/>
          <p:nvPr/>
        </p:nvSpPr>
        <p:spPr>
          <a:xfrm>
            <a:off x="148281" y="6218193"/>
            <a:ext cx="2833816" cy="369332"/>
          </a:xfrm>
          <a:prstGeom prst="rect">
            <a:avLst/>
          </a:prstGeom>
          <a:noFill/>
        </p:spPr>
        <p:txBody>
          <a:bodyPr wrap="square" rtlCol="0">
            <a:spAutoFit/>
          </a:bodyPr>
          <a:lstStyle/>
          <a:p>
            <a:r>
              <a:rPr lang="en-GB" noProof="0" dirty="0"/>
              <a:t>WHOAMI</a:t>
            </a:r>
          </a:p>
        </p:txBody>
      </p:sp>
      <p:sp>
        <p:nvSpPr>
          <p:cNvPr id="9" name="Rectangle 8">
            <a:extLst>
              <a:ext uri="{FF2B5EF4-FFF2-40B4-BE49-F238E27FC236}">
                <a16:creationId xmlns:a16="http://schemas.microsoft.com/office/drawing/2014/main" id="{AC12FAE1-1E92-652D-729F-6C50D1F7D6D3}"/>
              </a:ext>
            </a:extLst>
          </p:cNvPr>
          <p:cNvSpPr/>
          <p:nvPr/>
        </p:nvSpPr>
        <p:spPr>
          <a:xfrm>
            <a:off x="577501" y="1445252"/>
            <a:ext cx="11036997" cy="3770263"/>
          </a:xfrm>
          <a:prstGeom prst="rect">
            <a:avLst/>
          </a:prstGeom>
          <a:noFill/>
        </p:spPr>
        <p:txBody>
          <a:bodyPr wrap="none" lIns="91440" tIns="45720" rIns="91440" bIns="45720">
            <a:spAutoFit/>
          </a:bodyPr>
          <a:lstStyle/>
          <a:p>
            <a:pPr algn="ctr"/>
            <a:r>
              <a:rPr lang="en-GB" sz="23900" b="1" cap="none" spc="0" noProof="0" dirty="0">
                <a:ln w="22225">
                  <a:solidFill>
                    <a:schemeClr val="accent2"/>
                  </a:solidFill>
                  <a:prstDash val="solid"/>
                </a:ln>
                <a:solidFill>
                  <a:srgbClr val="FF0000"/>
                </a:solidFill>
                <a:effectLst/>
              </a:rPr>
              <a:t>BORING</a:t>
            </a:r>
          </a:p>
        </p:txBody>
      </p:sp>
    </p:spTree>
    <p:extLst>
      <p:ext uri="{BB962C8B-B14F-4D97-AF65-F5344CB8AC3E}">
        <p14:creationId xmlns:p14="http://schemas.microsoft.com/office/powerpoint/2010/main" val="26031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B846A-073D-C270-5DC0-1CA0201C6CE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B5DD80B-9F93-0500-BC14-A69A9A43E7F2}"/>
              </a:ext>
            </a:extLst>
          </p:cNvPr>
          <p:cNvPicPr>
            <a:picLocks noChangeAspect="1"/>
          </p:cNvPicPr>
          <p:nvPr/>
        </p:nvPicPr>
        <p:blipFill>
          <a:blip r:embed="rId3"/>
          <a:stretch>
            <a:fillRect/>
          </a:stretch>
        </p:blipFill>
        <p:spPr>
          <a:xfrm>
            <a:off x="6109017" y="1936317"/>
            <a:ext cx="5079041" cy="2864284"/>
          </a:xfrm>
          <a:prstGeom prst="rect">
            <a:avLst/>
          </a:prstGeom>
        </p:spPr>
      </p:pic>
      <p:sp>
        <p:nvSpPr>
          <p:cNvPr id="2" name="Title 1">
            <a:extLst>
              <a:ext uri="{FF2B5EF4-FFF2-40B4-BE49-F238E27FC236}">
                <a16:creationId xmlns:a16="http://schemas.microsoft.com/office/drawing/2014/main" id="{3124138D-5949-9AC5-102C-BB2D1BB7B961}"/>
              </a:ext>
            </a:extLst>
          </p:cNvPr>
          <p:cNvSpPr>
            <a:spLocks noGrp="1"/>
          </p:cNvSpPr>
          <p:nvPr>
            <p:ph type="title"/>
          </p:nvPr>
        </p:nvSpPr>
        <p:spPr>
          <a:xfrm>
            <a:off x="839788" y="457200"/>
            <a:ext cx="4719348" cy="1600200"/>
          </a:xfrm>
        </p:spPr>
        <p:txBody>
          <a:bodyPr/>
          <a:lstStyle/>
          <a:p>
            <a:r>
              <a:rPr lang="en-GB" sz="4800" noProof="0" dirty="0">
                <a:solidFill>
                  <a:srgbClr val="C5A96A"/>
                </a:solidFill>
              </a:rPr>
              <a:t>Destabilizing-</a:t>
            </a:r>
            <a:br>
              <a:rPr lang="en-GB" noProof="0" dirty="0"/>
            </a:br>
            <a:r>
              <a:rPr lang="en-GB" noProof="0" dirty="0"/>
              <a:t>Institutional Hacks or Leaks</a:t>
            </a:r>
          </a:p>
        </p:txBody>
      </p:sp>
      <p:sp>
        <p:nvSpPr>
          <p:cNvPr id="4" name="Text Placeholder 3">
            <a:extLst>
              <a:ext uri="{FF2B5EF4-FFF2-40B4-BE49-F238E27FC236}">
                <a16:creationId xmlns:a16="http://schemas.microsoft.com/office/drawing/2014/main" id="{1BD08124-7AC9-3F1E-E9DD-313A1857F843}"/>
              </a:ext>
            </a:extLst>
          </p:cNvPr>
          <p:cNvSpPr>
            <a:spLocks noGrp="1"/>
          </p:cNvSpPr>
          <p:nvPr>
            <p:ph type="body" sz="half" idx="2"/>
          </p:nvPr>
        </p:nvSpPr>
        <p:spPr>
          <a:xfrm>
            <a:off x="839788" y="2775937"/>
            <a:ext cx="4429442" cy="3811588"/>
          </a:xfrm>
        </p:spPr>
        <p:txBody>
          <a:bodyPr/>
          <a:lstStyle/>
          <a:p>
            <a:pPr marL="285750" indent="-285750">
              <a:buFont typeface="Arial" panose="020B0604020202020204" pitchFamily="34" charset="0"/>
              <a:buChar char="•"/>
            </a:pPr>
            <a:r>
              <a:rPr lang="en-GB" noProof="0" dirty="0"/>
              <a:t>In the populations eyes undermines the legitimacy and competence of a government</a:t>
            </a:r>
          </a:p>
          <a:p>
            <a:pPr marL="285750" indent="-285750">
              <a:buFont typeface="Arial" panose="020B0604020202020204" pitchFamily="34" charset="0"/>
              <a:buChar char="•"/>
            </a:pPr>
            <a:r>
              <a:rPr lang="en-GB" noProof="0" dirty="0"/>
              <a:t>Done by tampering with, leaking or defacing data or infrastructure (tainted leaks, government portals)</a:t>
            </a:r>
          </a:p>
        </p:txBody>
      </p:sp>
      <p:sp>
        <p:nvSpPr>
          <p:cNvPr id="9" name="Rectangle 8">
            <a:extLst>
              <a:ext uri="{FF2B5EF4-FFF2-40B4-BE49-F238E27FC236}">
                <a16:creationId xmlns:a16="http://schemas.microsoft.com/office/drawing/2014/main" id="{C3194568-CCF6-8053-7FDB-11751C9163FD}"/>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57824C78-2D3C-638C-E30A-AFF946B699A2}"/>
              </a:ext>
            </a:extLst>
          </p:cNvPr>
          <p:cNvSpPr txBox="1"/>
          <p:nvPr/>
        </p:nvSpPr>
        <p:spPr>
          <a:xfrm>
            <a:off x="148281" y="6218193"/>
            <a:ext cx="5638908" cy="369332"/>
          </a:xfrm>
          <a:prstGeom prst="rect">
            <a:avLst/>
          </a:prstGeom>
          <a:noFill/>
        </p:spPr>
        <p:txBody>
          <a:bodyPr wrap="square" rtlCol="0">
            <a:spAutoFit/>
          </a:bodyPr>
          <a:lstStyle/>
          <a:p>
            <a:r>
              <a:rPr lang="en-GB" noProof="0" dirty="0"/>
              <a:t>Destabilizing- Information Blackouts </a:t>
            </a:r>
          </a:p>
        </p:txBody>
      </p:sp>
    </p:spTree>
    <p:extLst>
      <p:ext uri="{BB962C8B-B14F-4D97-AF65-F5344CB8AC3E}">
        <p14:creationId xmlns:p14="http://schemas.microsoft.com/office/powerpoint/2010/main" val="2475948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0D536-6996-EA6D-251D-64DD1D89DC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50C6D-1BBA-FD92-A73B-E8C3855E8F6B}"/>
              </a:ext>
            </a:extLst>
          </p:cNvPr>
          <p:cNvSpPr>
            <a:spLocks noGrp="1"/>
          </p:cNvSpPr>
          <p:nvPr>
            <p:ph type="title"/>
          </p:nvPr>
        </p:nvSpPr>
        <p:spPr>
          <a:xfrm>
            <a:off x="839788" y="457200"/>
            <a:ext cx="7095898" cy="1600200"/>
          </a:xfrm>
        </p:spPr>
        <p:txBody>
          <a:bodyPr>
            <a:normAutofit/>
          </a:bodyPr>
          <a:lstStyle/>
          <a:p>
            <a:r>
              <a:rPr lang="en-GB" sz="4800" noProof="0" dirty="0">
                <a:solidFill>
                  <a:srgbClr val="C5A96A"/>
                </a:solidFill>
              </a:rPr>
              <a:t>Institutional Hacks or Leaks-</a:t>
            </a:r>
            <a:br>
              <a:rPr lang="en-GB" noProof="0" dirty="0"/>
            </a:br>
            <a:r>
              <a:rPr lang="en-GB" noProof="0" dirty="0"/>
              <a:t>Breach of Government Affiliated Systems</a:t>
            </a:r>
          </a:p>
        </p:txBody>
      </p:sp>
      <p:sp>
        <p:nvSpPr>
          <p:cNvPr id="4" name="Text Placeholder 3">
            <a:extLst>
              <a:ext uri="{FF2B5EF4-FFF2-40B4-BE49-F238E27FC236}">
                <a16:creationId xmlns:a16="http://schemas.microsoft.com/office/drawing/2014/main" id="{DED1085D-15AA-7033-1108-66425A497700}"/>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Targeting government, police or election systems </a:t>
            </a:r>
          </a:p>
          <a:p>
            <a:pPr marL="285750" indent="-285750">
              <a:buFont typeface="Arial" panose="020B0604020202020204" pitchFamily="34" charset="0"/>
              <a:buChar char="•"/>
            </a:pPr>
            <a:r>
              <a:rPr lang="en-GB" noProof="0" dirty="0"/>
              <a:t>Usually, utilising phishing or supply chain attacks for initial entry</a:t>
            </a:r>
          </a:p>
          <a:p>
            <a:pPr marL="285750" indent="-285750">
              <a:buFont typeface="Arial" panose="020B0604020202020204" pitchFamily="34" charset="0"/>
              <a:buChar char="•"/>
            </a:pPr>
            <a:r>
              <a:rPr lang="en-GB" noProof="0" dirty="0"/>
              <a:t>Implanting malware or backdoors to steal data</a:t>
            </a:r>
          </a:p>
          <a:p>
            <a:pPr marL="285750" indent="-285750">
              <a:buFont typeface="Arial" panose="020B0604020202020204" pitchFamily="34" charset="0"/>
              <a:buChar char="•"/>
            </a:pPr>
            <a:r>
              <a:rPr lang="en-GB" noProof="0" dirty="0"/>
              <a:t>Can then be used to change voting values or leak records </a:t>
            </a:r>
          </a:p>
          <a:p>
            <a:pPr marL="285750" indent="-285750">
              <a:buFont typeface="Arial" panose="020B0604020202020204" pitchFamily="34" charset="0"/>
              <a:buChar char="•"/>
            </a:pPr>
            <a:endParaRPr lang="en-GB" noProof="0" dirty="0"/>
          </a:p>
          <a:p>
            <a:pPr marL="285750" indent="-285750">
              <a:buFont typeface="Arial" panose="020B0604020202020204" pitchFamily="34" charset="0"/>
              <a:buChar char="•"/>
            </a:pPr>
            <a:endParaRPr lang="en-GB" noProof="0" dirty="0"/>
          </a:p>
          <a:p>
            <a:pPr marL="285750" indent="-285750">
              <a:buFont typeface="Arial" panose="020B0604020202020204" pitchFamily="34" charset="0"/>
              <a:buChar char="•"/>
            </a:pPr>
            <a:endParaRPr lang="en-GB" noProof="0" dirty="0"/>
          </a:p>
        </p:txBody>
      </p:sp>
      <p:sp>
        <p:nvSpPr>
          <p:cNvPr id="9" name="Rectangle 8">
            <a:extLst>
              <a:ext uri="{FF2B5EF4-FFF2-40B4-BE49-F238E27FC236}">
                <a16:creationId xmlns:a16="http://schemas.microsoft.com/office/drawing/2014/main" id="{58174044-4F70-8C6C-87FA-9580020C10B1}"/>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300987B7-4547-8E76-8885-C18D5B7528FD}"/>
              </a:ext>
            </a:extLst>
          </p:cNvPr>
          <p:cNvSpPr txBox="1"/>
          <p:nvPr/>
        </p:nvSpPr>
        <p:spPr>
          <a:xfrm>
            <a:off x="148280" y="6218193"/>
            <a:ext cx="6470233" cy="369332"/>
          </a:xfrm>
          <a:prstGeom prst="rect">
            <a:avLst/>
          </a:prstGeom>
          <a:noFill/>
        </p:spPr>
        <p:txBody>
          <a:bodyPr wrap="square" rtlCol="0">
            <a:spAutoFit/>
          </a:bodyPr>
          <a:lstStyle/>
          <a:p>
            <a:r>
              <a:rPr lang="en-GB" noProof="0" dirty="0"/>
              <a:t>Destabilizing- Breach of Government Affiliated Systems</a:t>
            </a:r>
          </a:p>
        </p:txBody>
      </p:sp>
      <p:pic>
        <p:nvPicPr>
          <p:cNvPr id="11" name="Picture 10" descr="A pink cat in front of a glass building&#10;&#10;AI-generated content may be incorrect.">
            <a:extLst>
              <a:ext uri="{FF2B5EF4-FFF2-40B4-BE49-F238E27FC236}">
                <a16:creationId xmlns:a16="http://schemas.microsoft.com/office/drawing/2014/main" id="{C1FC300A-FBC4-A9B0-6569-56BC5146C4F1}"/>
              </a:ext>
            </a:extLst>
          </p:cNvPr>
          <p:cNvPicPr>
            <a:picLocks noChangeAspect="1"/>
          </p:cNvPicPr>
          <p:nvPr/>
        </p:nvPicPr>
        <p:blipFill>
          <a:blip r:embed="rId3">
            <a:extLst>
              <a:ext uri="{28A0092B-C50C-407E-A947-70E740481C1C}">
                <a14:useLocalDpi xmlns:a14="http://schemas.microsoft.com/office/drawing/2010/main" val="0"/>
              </a:ext>
            </a:extLst>
          </a:blip>
          <a:srcRect b="6320"/>
          <a:stretch>
            <a:fillRect/>
          </a:stretch>
        </p:blipFill>
        <p:spPr>
          <a:xfrm>
            <a:off x="6527276" y="1958183"/>
            <a:ext cx="4199836" cy="2941634"/>
          </a:xfrm>
          <a:prstGeom prst="rect">
            <a:avLst/>
          </a:prstGeom>
        </p:spPr>
      </p:pic>
    </p:spTree>
    <p:extLst>
      <p:ext uri="{BB962C8B-B14F-4D97-AF65-F5344CB8AC3E}">
        <p14:creationId xmlns:p14="http://schemas.microsoft.com/office/powerpoint/2010/main" val="2045151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2B598-3C39-A30B-C118-7181AA4CDFD6}"/>
            </a:ext>
          </a:extLst>
        </p:cNvPr>
        <p:cNvGrpSpPr/>
        <p:nvPr/>
      </p:nvGrpSpPr>
      <p:grpSpPr>
        <a:xfrm>
          <a:off x="0" y="0"/>
          <a:ext cx="0" cy="0"/>
          <a:chOff x="0" y="0"/>
          <a:chExt cx="0" cy="0"/>
        </a:xfrm>
      </p:grpSpPr>
      <p:pic>
        <p:nvPicPr>
          <p:cNvPr id="12" name="Picture 11" descr="A pink animal with horns and a blue and purple object&#10;&#10;AI-generated content may be incorrect.">
            <a:extLst>
              <a:ext uri="{FF2B5EF4-FFF2-40B4-BE49-F238E27FC236}">
                <a16:creationId xmlns:a16="http://schemas.microsoft.com/office/drawing/2014/main" id="{3167DC7D-CA6B-AD2F-8A40-3AEF4C8B9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276" y="1958183"/>
            <a:ext cx="4199836" cy="2941634"/>
          </a:xfrm>
          <a:prstGeom prst="rect">
            <a:avLst/>
          </a:prstGeom>
        </p:spPr>
      </p:pic>
      <p:sp>
        <p:nvSpPr>
          <p:cNvPr id="2" name="Title 1">
            <a:extLst>
              <a:ext uri="{FF2B5EF4-FFF2-40B4-BE49-F238E27FC236}">
                <a16:creationId xmlns:a16="http://schemas.microsoft.com/office/drawing/2014/main" id="{5134C63B-742D-56BA-68C8-B3E7F0C9AF06}"/>
              </a:ext>
            </a:extLst>
          </p:cNvPr>
          <p:cNvSpPr>
            <a:spLocks noGrp="1"/>
          </p:cNvSpPr>
          <p:nvPr>
            <p:ph type="title"/>
          </p:nvPr>
        </p:nvSpPr>
        <p:spPr>
          <a:xfrm>
            <a:off x="839788" y="457200"/>
            <a:ext cx="7095898" cy="1600200"/>
          </a:xfrm>
        </p:spPr>
        <p:txBody>
          <a:bodyPr>
            <a:normAutofit/>
          </a:bodyPr>
          <a:lstStyle/>
          <a:p>
            <a:r>
              <a:rPr lang="en-GB" sz="4800" noProof="0" dirty="0">
                <a:solidFill>
                  <a:srgbClr val="C5A96A"/>
                </a:solidFill>
              </a:rPr>
              <a:t>Institutional Hacks or Leaks-</a:t>
            </a:r>
            <a:br>
              <a:rPr lang="en-GB" noProof="0" dirty="0"/>
            </a:br>
            <a:r>
              <a:rPr lang="en-GB" noProof="0" dirty="0"/>
              <a:t>Release of Real and Tainted Leaks </a:t>
            </a:r>
          </a:p>
        </p:txBody>
      </p:sp>
      <p:sp>
        <p:nvSpPr>
          <p:cNvPr id="4" name="Text Placeholder 3">
            <a:extLst>
              <a:ext uri="{FF2B5EF4-FFF2-40B4-BE49-F238E27FC236}">
                <a16:creationId xmlns:a16="http://schemas.microsoft.com/office/drawing/2014/main" id="{71B90C06-8A44-8103-7EB1-DBEC28E0DA38}"/>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Kinda phase two of the hack and leak ops discussed previously </a:t>
            </a:r>
          </a:p>
          <a:p>
            <a:pPr marL="285750" indent="-285750">
              <a:buFont typeface="Arial" panose="020B0604020202020204" pitchFamily="34" charset="0"/>
              <a:buChar char="•"/>
            </a:pPr>
            <a:r>
              <a:rPr lang="en-GB" noProof="0" dirty="0"/>
              <a:t>Tainted leaks are released alongside real information</a:t>
            </a:r>
          </a:p>
          <a:p>
            <a:pPr marL="285750" indent="-285750">
              <a:buFont typeface="Arial" panose="020B0604020202020204" pitchFamily="34" charset="0"/>
              <a:buChar char="•"/>
            </a:pPr>
            <a:r>
              <a:rPr lang="en-GB" noProof="0" dirty="0"/>
              <a:t>Often it the leaks are released at a favourable moment for most impact</a:t>
            </a:r>
          </a:p>
          <a:p>
            <a:pPr marL="285750" indent="-285750">
              <a:buFont typeface="Arial" panose="020B0604020202020204" pitchFamily="34" charset="0"/>
              <a:buChar char="•"/>
            </a:pPr>
            <a:endParaRPr lang="en-GB" noProof="0" dirty="0"/>
          </a:p>
        </p:txBody>
      </p:sp>
      <p:sp>
        <p:nvSpPr>
          <p:cNvPr id="9" name="Rectangle 8">
            <a:extLst>
              <a:ext uri="{FF2B5EF4-FFF2-40B4-BE49-F238E27FC236}">
                <a16:creationId xmlns:a16="http://schemas.microsoft.com/office/drawing/2014/main" id="{F73445FF-8941-6741-670E-00C7200F754D}"/>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BF0C8632-281E-1E3E-799B-735F7C572F3A}"/>
              </a:ext>
            </a:extLst>
          </p:cNvPr>
          <p:cNvSpPr txBox="1"/>
          <p:nvPr/>
        </p:nvSpPr>
        <p:spPr>
          <a:xfrm>
            <a:off x="148280" y="6218193"/>
            <a:ext cx="6470233" cy="369332"/>
          </a:xfrm>
          <a:prstGeom prst="rect">
            <a:avLst/>
          </a:prstGeom>
          <a:noFill/>
        </p:spPr>
        <p:txBody>
          <a:bodyPr wrap="square" rtlCol="0">
            <a:spAutoFit/>
          </a:bodyPr>
          <a:lstStyle/>
          <a:p>
            <a:r>
              <a:rPr lang="en-GB" noProof="0" dirty="0"/>
              <a:t>Destabilizing- Release of Real and Tainted Leaks </a:t>
            </a:r>
          </a:p>
        </p:txBody>
      </p:sp>
    </p:spTree>
    <p:extLst>
      <p:ext uri="{BB962C8B-B14F-4D97-AF65-F5344CB8AC3E}">
        <p14:creationId xmlns:p14="http://schemas.microsoft.com/office/powerpoint/2010/main" val="826821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0CD19-38D0-6869-752E-A0F5DDB0203B}"/>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E5F788A3-8BEA-EB43-F335-E4DDEA65E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715" y="1877950"/>
            <a:ext cx="4324957" cy="3102100"/>
          </a:xfrm>
          <a:prstGeom prst="rect">
            <a:avLst/>
          </a:prstGeom>
        </p:spPr>
      </p:pic>
      <p:sp>
        <p:nvSpPr>
          <p:cNvPr id="2" name="Title 1">
            <a:extLst>
              <a:ext uri="{FF2B5EF4-FFF2-40B4-BE49-F238E27FC236}">
                <a16:creationId xmlns:a16="http://schemas.microsoft.com/office/drawing/2014/main" id="{345ADBC6-C71D-E188-1FFD-1835EC16FF26}"/>
              </a:ext>
            </a:extLst>
          </p:cNvPr>
          <p:cNvSpPr>
            <a:spLocks noGrp="1"/>
          </p:cNvSpPr>
          <p:nvPr>
            <p:ph type="title"/>
          </p:nvPr>
        </p:nvSpPr>
        <p:spPr>
          <a:xfrm>
            <a:off x="839788" y="457200"/>
            <a:ext cx="7095898" cy="1600200"/>
          </a:xfrm>
        </p:spPr>
        <p:txBody>
          <a:bodyPr>
            <a:normAutofit/>
          </a:bodyPr>
          <a:lstStyle/>
          <a:p>
            <a:r>
              <a:rPr lang="en-GB" sz="4800" noProof="0" dirty="0">
                <a:solidFill>
                  <a:srgbClr val="C5A96A"/>
                </a:solidFill>
              </a:rPr>
              <a:t>Institutional Hacks or Leaks-</a:t>
            </a:r>
            <a:br>
              <a:rPr lang="en-GB" noProof="0" dirty="0"/>
            </a:br>
            <a:r>
              <a:rPr lang="en-GB" noProof="0" dirty="0"/>
              <a:t>Government Portal Vandalism</a:t>
            </a:r>
          </a:p>
        </p:txBody>
      </p:sp>
      <p:sp>
        <p:nvSpPr>
          <p:cNvPr id="4" name="Text Placeholder 3">
            <a:extLst>
              <a:ext uri="{FF2B5EF4-FFF2-40B4-BE49-F238E27FC236}">
                <a16:creationId xmlns:a16="http://schemas.microsoft.com/office/drawing/2014/main" id="{58EDCCE2-022A-037F-4976-0384E2A92370}"/>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Exploits CMS/web app vulnerabilities to alter webpages </a:t>
            </a:r>
          </a:p>
          <a:p>
            <a:pPr marL="285750" indent="-285750">
              <a:buFont typeface="Arial" panose="020B0604020202020204" pitchFamily="34" charset="0"/>
              <a:buChar char="•"/>
            </a:pPr>
            <a:r>
              <a:rPr lang="en-GB" noProof="0" dirty="0"/>
              <a:t>Usually adding threating messages or misinformation and deepfakes to official sites</a:t>
            </a:r>
          </a:p>
          <a:p>
            <a:pPr marL="285750" indent="-285750">
              <a:buFont typeface="Arial" panose="020B0604020202020204" pitchFamily="34" charset="0"/>
              <a:buChar char="•"/>
            </a:pPr>
            <a:r>
              <a:rPr lang="en-GB" noProof="0" dirty="0"/>
              <a:t>Highly coordinated waves to overwhelm response teams </a:t>
            </a:r>
          </a:p>
          <a:p>
            <a:pPr marL="285750" indent="-285750">
              <a:buFont typeface="Arial" panose="020B0604020202020204" pitchFamily="34" charset="0"/>
              <a:buChar char="•"/>
            </a:pPr>
            <a:endParaRPr lang="en-GB" noProof="0" dirty="0"/>
          </a:p>
        </p:txBody>
      </p:sp>
      <p:sp>
        <p:nvSpPr>
          <p:cNvPr id="9" name="Rectangle 8">
            <a:extLst>
              <a:ext uri="{FF2B5EF4-FFF2-40B4-BE49-F238E27FC236}">
                <a16:creationId xmlns:a16="http://schemas.microsoft.com/office/drawing/2014/main" id="{252EC4F0-D7B3-724B-C0E0-2874C68A7951}"/>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3620E9F8-A5DE-C630-28F7-7FBB4E96C620}"/>
              </a:ext>
            </a:extLst>
          </p:cNvPr>
          <p:cNvSpPr txBox="1"/>
          <p:nvPr/>
        </p:nvSpPr>
        <p:spPr>
          <a:xfrm>
            <a:off x="148280" y="6218193"/>
            <a:ext cx="6470233" cy="369332"/>
          </a:xfrm>
          <a:prstGeom prst="rect">
            <a:avLst/>
          </a:prstGeom>
          <a:noFill/>
        </p:spPr>
        <p:txBody>
          <a:bodyPr wrap="square" rtlCol="0">
            <a:spAutoFit/>
          </a:bodyPr>
          <a:lstStyle/>
          <a:p>
            <a:r>
              <a:rPr lang="en-GB" noProof="0" dirty="0"/>
              <a:t>Destabilizing- </a:t>
            </a:r>
            <a:r>
              <a:rPr lang="en-GB" dirty="0"/>
              <a:t>Government Portal Vandalism</a:t>
            </a:r>
            <a:endParaRPr lang="en-GB" noProof="0" dirty="0"/>
          </a:p>
        </p:txBody>
      </p:sp>
    </p:spTree>
    <p:extLst>
      <p:ext uri="{BB962C8B-B14F-4D97-AF65-F5344CB8AC3E}">
        <p14:creationId xmlns:p14="http://schemas.microsoft.com/office/powerpoint/2010/main" val="582651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5E8B8-4728-2F2C-B4BB-7D1CC99F2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12E7F-6EA7-83CB-45C3-0BE301D7E934}"/>
              </a:ext>
            </a:extLst>
          </p:cNvPr>
          <p:cNvSpPr>
            <a:spLocks noGrp="1"/>
          </p:cNvSpPr>
          <p:nvPr>
            <p:ph type="title"/>
          </p:nvPr>
        </p:nvSpPr>
        <p:spPr/>
        <p:txBody>
          <a:bodyPr/>
          <a:lstStyle/>
          <a:p>
            <a:pPr algn="ctr"/>
            <a:r>
              <a:rPr lang="en-GB" noProof="0" dirty="0">
                <a:solidFill>
                  <a:srgbClr val="C5A96A"/>
                </a:solidFill>
              </a:rPr>
              <a:t>Destabilizing- The Map </a:t>
            </a:r>
          </a:p>
        </p:txBody>
      </p:sp>
      <p:pic>
        <p:nvPicPr>
          <p:cNvPr id="8" name="Graphic 7">
            <a:extLst>
              <a:ext uri="{FF2B5EF4-FFF2-40B4-BE49-F238E27FC236}">
                <a16:creationId xmlns:a16="http://schemas.microsoft.com/office/drawing/2014/main" id="{547C69EC-05F9-06FC-1163-6BD72F72D5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8305" y="1529391"/>
            <a:ext cx="8835390" cy="3799217"/>
          </a:xfrm>
          <a:prstGeom prst="rect">
            <a:avLst/>
          </a:prstGeom>
        </p:spPr>
      </p:pic>
      <p:sp>
        <p:nvSpPr>
          <p:cNvPr id="9" name="Rectangle 8">
            <a:extLst>
              <a:ext uri="{FF2B5EF4-FFF2-40B4-BE49-F238E27FC236}">
                <a16:creationId xmlns:a16="http://schemas.microsoft.com/office/drawing/2014/main" id="{CB266863-8FAA-08C2-5BDC-D471D37890D8}"/>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E770DAFC-FE53-5575-DBAE-AE28BB266808}"/>
              </a:ext>
            </a:extLst>
          </p:cNvPr>
          <p:cNvSpPr txBox="1"/>
          <p:nvPr/>
        </p:nvSpPr>
        <p:spPr>
          <a:xfrm>
            <a:off x="148281" y="6218193"/>
            <a:ext cx="5638908" cy="369332"/>
          </a:xfrm>
          <a:prstGeom prst="rect">
            <a:avLst/>
          </a:prstGeom>
          <a:noFill/>
        </p:spPr>
        <p:txBody>
          <a:bodyPr wrap="square" rtlCol="0">
            <a:spAutoFit/>
          </a:bodyPr>
          <a:lstStyle/>
          <a:p>
            <a:r>
              <a:rPr lang="en-GB" noProof="0" dirty="0"/>
              <a:t>Destabilizing- The Map</a:t>
            </a:r>
          </a:p>
        </p:txBody>
      </p:sp>
    </p:spTree>
    <p:extLst>
      <p:ext uri="{BB962C8B-B14F-4D97-AF65-F5344CB8AC3E}">
        <p14:creationId xmlns:p14="http://schemas.microsoft.com/office/powerpoint/2010/main" val="2891359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E5557-1972-D235-F0BE-B35CAB80B18B}"/>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666F0D63-388C-A231-D6E2-9DB433ACCF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8305" y="1529391"/>
            <a:ext cx="8832558" cy="3798000"/>
          </a:xfrm>
          <a:prstGeom prst="rect">
            <a:avLst/>
          </a:prstGeom>
        </p:spPr>
      </p:pic>
      <p:sp>
        <p:nvSpPr>
          <p:cNvPr id="2" name="Title 1">
            <a:extLst>
              <a:ext uri="{FF2B5EF4-FFF2-40B4-BE49-F238E27FC236}">
                <a16:creationId xmlns:a16="http://schemas.microsoft.com/office/drawing/2014/main" id="{8B2DC7CA-0149-F198-397D-783A1AE85039}"/>
              </a:ext>
            </a:extLst>
          </p:cNvPr>
          <p:cNvSpPr>
            <a:spLocks noGrp="1"/>
          </p:cNvSpPr>
          <p:nvPr>
            <p:ph type="title"/>
          </p:nvPr>
        </p:nvSpPr>
        <p:spPr/>
        <p:txBody>
          <a:bodyPr/>
          <a:lstStyle/>
          <a:p>
            <a:pPr algn="ctr"/>
            <a:r>
              <a:rPr lang="en-GB" noProof="0" dirty="0">
                <a:solidFill>
                  <a:srgbClr val="C5A96A"/>
                </a:solidFill>
              </a:rPr>
              <a:t>Disruption of Telecom Infrastructure</a:t>
            </a:r>
          </a:p>
        </p:txBody>
      </p:sp>
      <p:sp>
        <p:nvSpPr>
          <p:cNvPr id="9" name="Rectangle 8">
            <a:extLst>
              <a:ext uri="{FF2B5EF4-FFF2-40B4-BE49-F238E27FC236}">
                <a16:creationId xmlns:a16="http://schemas.microsoft.com/office/drawing/2014/main" id="{5F720482-7098-7829-975B-21ED39D1D721}"/>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D237F044-E400-281D-E92C-CCBF423B72A1}"/>
              </a:ext>
            </a:extLst>
          </p:cNvPr>
          <p:cNvSpPr txBox="1"/>
          <p:nvPr/>
        </p:nvSpPr>
        <p:spPr>
          <a:xfrm>
            <a:off x="148281" y="6218193"/>
            <a:ext cx="5638908" cy="369332"/>
          </a:xfrm>
          <a:prstGeom prst="rect">
            <a:avLst/>
          </a:prstGeom>
          <a:noFill/>
        </p:spPr>
        <p:txBody>
          <a:bodyPr wrap="square" rtlCol="0">
            <a:spAutoFit/>
          </a:bodyPr>
          <a:lstStyle/>
          <a:p>
            <a:r>
              <a:rPr lang="en-GB" noProof="0" dirty="0"/>
              <a:t>Disruption of Telecom Infrastructure (Map)</a:t>
            </a:r>
          </a:p>
        </p:txBody>
      </p:sp>
      <p:sp>
        <p:nvSpPr>
          <p:cNvPr id="3" name="TextBox 2">
            <a:extLst>
              <a:ext uri="{FF2B5EF4-FFF2-40B4-BE49-F238E27FC236}">
                <a16:creationId xmlns:a16="http://schemas.microsoft.com/office/drawing/2014/main" id="{1E493B80-8B88-8F9B-49A4-BABB017BFA59}"/>
              </a:ext>
            </a:extLst>
          </p:cNvPr>
          <p:cNvSpPr txBox="1"/>
          <p:nvPr/>
        </p:nvSpPr>
        <p:spPr>
          <a:xfrm>
            <a:off x="10065068" y="2567578"/>
            <a:ext cx="1923732" cy="923330"/>
          </a:xfrm>
          <a:prstGeom prst="rect">
            <a:avLst/>
          </a:prstGeom>
          <a:noFill/>
        </p:spPr>
        <p:txBody>
          <a:bodyPr wrap="square" rtlCol="0">
            <a:spAutoFit/>
          </a:bodyPr>
          <a:lstStyle/>
          <a:p>
            <a:r>
              <a:rPr lang="en-GB" noProof="0" dirty="0">
                <a:solidFill>
                  <a:srgbClr val="FF0000"/>
                </a:solidFill>
              </a:rPr>
              <a:t>Ukraine (2022)</a:t>
            </a:r>
          </a:p>
          <a:p>
            <a:r>
              <a:rPr lang="en-GB" noProof="0" dirty="0">
                <a:solidFill>
                  <a:srgbClr val="FF0000"/>
                </a:solidFill>
              </a:rPr>
              <a:t>Viasat Attack</a:t>
            </a:r>
            <a:endParaRPr lang="en-GB" noProof="0" dirty="0"/>
          </a:p>
          <a:p>
            <a:endParaRPr lang="en-GB" noProof="0" dirty="0"/>
          </a:p>
        </p:txBody>
      </p:sp>
      <p:cxnSp>
        <p:nvCxnSpPr>
          <p:cNvPr id="6" name="Straight Arrow Connector 5">
            <a:extLst>
              <a:ext uri="{FF2B5EF4-FFF2-40B4-BE49-F238E27FC236}">
                <a16:creationId xmlns:a16="http://schemas.microsoft.com/office/drawing/2014/main" id="{181529A0-5E83-96D6-F32F-BEB9818AACE7}"/>
              </a:ext>
            </a:extLst>
          </p:cNvPr>
          <p:cNvCxnSpPr/>
          <p:nvPr/>
        </p:nvCxnSpPr>
        <p:spPr>
          <a:xfrm flipH="1" flipV="1">
            <a:off x="6812280" y="2377440"/>
            <a:ext cx="3337560" cy="42291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5C08CD-4907-7A6A-077F-C402115ECA57}"/>
              </a:ext>
            </a:extLst>
          </p:cNvPr>
          <p:cNvSpPr txBox="1"/>
          <p:nvPr/>
        </p:nvSpPr>
        <p:spPr>
          <a:xfrm>
            <a:off x="604838" y="2567578"/>
            <a:ext cx="1923732" cy="923330"/>
          </a:xfrm>
          <a:prstGeom prst="rect">
            <a:avLst/>
          </a:prstGeom>
          <a:noFill/>
        </p:spPr>
        <p:txBody>
          <a:bodyPr wrap="square" rtlCol="0">
            <a:spAutoFit/>
          </a:bodyPr>
          <a:lstStyle/>
          <a:p>
            <a:r>
              <a:rPr lang="en-GB" noProof="0" dirty="0">
                <a:solidFill>
                  <a:srgbClr val="FF0000"/>
                </a:solidFill>
              </a:rPr>
              <a:t>Estonia (2007)</a:t>
            </a:r>
          </a:p>
          <a:p>
            <a:r>
              <a:rPr lang="en-GB" noProof="0" dirty="0">
                <a:solidFill>
                  <a:srgbClr val="FF0000"/>
                </a:solidFill>
              </a:rPr>
              <a:t>DDoS Campaign </a:t>
            </a:r>
            <a:endParaRPr lang="en-GB" noProof="0" dirty="0"/>
          </a:p>
          <a:p>
            <a:endParaRPr lang="en-GB" noProof="0" dirty="0"/>
          </a:p>
        </p:txBody>
      </p:sp>
      <p:cxnSp>
        <p:nvCxnSpPr>
          <p:cNvPr id="10" name="Straight Arrow Connector 9">
            <a:extLst>
              <a:ext uri="{FF2B5EF4-FFF2-40B4-BE49-F238E27FC236}">
                <a16:creationId xmlns:a16="http://schemas.microsoft.com/office/drawing/2014/main" id="{5D448444-7BF5-139A-AD3F-00894798964C}"/>
              </a:ext>
            </a:extLst>
          </p:cNvPr>
          <p:cNvCxnSpPr>
            <a:cxnSpLocks/>
          </p:cNvCxnSpPr>
          <p:nvPr/>
        </p:nvCxnSpPr>
        <p:spPr>
          <a:xfrm flipV="1">
            <a:off x="2194560" y="2105025"/>
            <a:ext cx="4372928" cy="786765"/>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3110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F7BFA-E3C3-4D21-1820-BA4875F2E7DE}"/>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7D3F91D6-4149-D2E7-64A1-44C5456EE3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8305" y="1529391"/>
            <a:ext cx="8832558" cy="3798000"/>
          </a:xfrm>
          <a:prstGeom prst="rect">
            <a:avLst/>
          </a:prstGeom>
        </p:spPr>
      </p:pic>
      <p:sp>
        <p:nvSpPr>
          <p:cNvPr id="2" name="Title 1">
            <a:extLst>
              <a:ext uri="{FF2B5EF4-FFF2-40B4-BE49-F238E27FC236}">
                <a16:creationId xmlns:a16="http://schemas.microsoft.com/office/drawing/2014/main" id="{612B458E-CE60-4128-5B84-9383DC914CC8}"/>
              </a:ext>
            </a:extLst>
          </p:cNvPr>
          <p:cNvSpPr>
            <a:spLocks noGrp="1"/>
          </p:cNvSpPr>
          <p:nvPr>
            <p:ph type="title"/>
          </p:nvPr>
        </p:nvSpPr>
        <p:spPr/>
        <p:txBody>
          <a:bodyPr/>
          <a:lstStyle/>
          <a:p>
            <a:pPr algn="ctr"/>
            <a:r>
              <a:rPr lang="en-GB" noProof="0" dirty="0">
                <a:solidFill>
                  <a:srgbClr val="C5A96A"/>
                </a:solidFill>
              </a:rPr>
              <a:t>Breach of Government Affiliated Systems</a:t>
            </a:r>
          </a:p>
        </p:txBody>
      </p:sp>
      <p:sp>
        <p:nvSpPr>
          <p:cNvPr id="9" name="Rectangle 8">
            <a:extLst>
              <a:ext uri="{FF2B5EF4-FFF2-40B4-BE49-F238E27FC236}">
                <a16:creationId xmlns:a16="http://schemas.microsoft.com/office/drawing/2014/main" id="{C229FB99-2436-A597-B53B-A22ADBF2B922}"/>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EF17E5C2-3233-9506-B0BA-BD6B83FC1831}"/>
              </a:ext>
            </a:extLst>
          </p:cNvPr>
          <p:cNvSpPr txBox="1"/>
          <p:nvPr/>
        </p:nvSpPr>
        <p:spPr>
          <a:xfrm>
            <a:off x="148281" y="6218193"/>
            <a:ext cx="5638908" cy="369332"/>
          </a:xfrm>
          <a:prstGeom prst="rect">
            <a:avLst/>
          </a:prstGeom>
          <a:noFill/>
        </p:spPr>
        <p:txBody>
          <a:bodyPr wrap="square" rtlCol="0">
            <a:spAutoFit/>
          </a:bodyPr>
          <a:lstStyle/>
          <a:p>
            <a:r>
              <a:rPr lang="en-GB" noProof="0" dirty="0"/>
              <a:t>Breach of Government Affiliated Systems (Map)</a:t>
            </a:r>
          </a:p>
        </p:txBody>
      </p:sp>
      <p:grpSp>
        <p:nvGrpSpPr>
          <p:cNvPr id="8" name="Group 7">
            <a:extLst>
              <a:ext uri="{FF2B5EF4-FFF2-40B4-BE49-F238E27FC236}">
                <a16:creationId xmlns:a16="http://schemas.microsoft.com/office/drawing/2014/main" id="{CD2A797E-1B40-38AA-E439-03416A5E8082}"/>
              </a:ext>
            </a:extLst>
          </p:cNvPr>
          <p:cNvGrpSpPr/>
          <p:nvPr/>
        </p:nvGrpSpPr>
        <p:grpSpPr>
          <a:xfrm>
            <a:off x="6812280" y="2377440"/>
            <a:ext cx="5176520" cy="1113468"/>
            <a:chOff x="6812280" y="2377440"/>
            <a:chExt cx="5176520" cy="1113468"/>
          </a:xfrm>
        </p:grpSpPr>
        <p:sp>
          <p:nvSpPr>
            <p:cNvPr id="3" name="TextBox 2">
              <a:extLst>
                <a:ext uri="{FF2B5EF4-FFF2-40B4-BE49-F238E27FC236}">
                  <a16:creationId xmlns:a16="http://schemas.microsoft.com/office/drawing/2014/main" id="{D70ED698-AEBC-50AA-B099-F3EB5DCAD8EB}"/>
                </a:ext>
              </a:extLst>
            </p:cNvPr>
            <p:cNvSpPr txBox="1"/>
            <p:nvPr/>
          </p:nvSpPr>
          <p:spPr>
            <a:xfrm>
              <a:off x="10065068" y="2567578"/>
              <a:ext cx="1923732" cy="923330"/>
            </a:xfrm>
            <a:prstGeom prst="rect">
              <a:avLst/>
            </a:prstGeom>
            <a:noFill/>
          </p:spPr>
          <p:txBody>
            <a:bodyPr wrap="square" rtlCol="0">
              <a:spAutoFit/>
            </a:bodyPr>
            <a:lstStyle/>
            <a:p>
              <a:r>
                <a:rPr lang="en-GB" noProof="0" dirty="0">
                  <a:solidFill>
                    <a:srgbClr val="FF0000"/>
                  </a:solidFill>
                </a:rPr>
                <a:t>Ukraine (2014)</a:t>
              </a:r>
            </a:p>
            <a:p>
              <a:r>
                <a:rPr lang="en-GB" noProof="0" dirty="0">
                  <a:solidFill>
                    <a:srgbClr val="FF0000"/>
                  </a:solidFill>
                </a:rPr>
                <a:t>Russian GRU Election Breach </a:t>
              </a:r>
            </a:p>
          </p:txBody>
        </p:sp>
        <p:cxnSp>
          <p:nvCxnSpPr>
            <p:cNvPr id="6" name="Straight Arrow Connector 5">
              <a:extLst>
                <a:ext uri="{FF2B5EF4-FFF2-40B4-BE49-F238E27FC236}">
                  <a16:creationId xmlns:a16="http://schemas.microsoft.com/office/drawing/2014/main" id="{EC72BB89-C4FF-0EE7-8DFA-A86753A3A508}"/>
                </a:ext>
              </a:extLst>
            </p:cNvPr>
            <p:cNvCxnSpPr/>
            <p:nvPr/>
          </p:nvCxnSpPr>
          <p:spPr>
            <a:xfrm flipH="1" flipV="1">
              <a:off x="6812280" y="2377440"/>
              <a:ext cx="3337560" cy="42291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grpSp>
      <p:sp>
        <p:nvSpPr>
          <p:cNvPr id="7" name="TextBox 6">
            <a:extLst>
              <a:ext uri="{FF2B5EF4-FFF2-40B4-BE49-F238E27FC236}">
                <a16:creationId xmlns:a16="http://schemas.microsoft.com/office/drawing/2014/main" id="{0658212F-23F3-0DE8-0A8F-E2D348DF9147}"/>
              </a:ext>
            </a:extLst>
          </p:cNvPr>
          <p:cNvSpPr txBox="1"/>
          <p:nvPr/>
        </p:nvSpPr>
        <p:spPr>
          <a:xfrm>
            <a:off x="604838" y="2567578"/>
            <a:ext cx="1923732" cy="1477328"/>
          </a:xfrm>
          <a:prstGeom prst="rect">
            <a:avLst/>
          </a:prstGeom>
          <a:noFill/>
        </p:spPr>
        <p:txBody>
          <a:bodyPr wrap="square" rtlCol="0">
            <a:spAutoFit/>
          </a:bodyPr>
          <a:lstStyle/>
          <a:p>
            <a:r>
              <a:rPr lang="en-GB" noProof="0" dirty="0">
                <a:solidFill>
                  <a:srgbClr val="FF0000"/>
                </a:solidFill>
              </a:rPr>
              <a:t>USA (2020)</a:t>
            </a:r>
          </a:p>
          <a:p>
            <a:r>
              <a:rPr lang="en-GB" noProof="0" dirty="0">
                <a:solidFill>
                  <a:srgbClr val="FF0000"/>
                </a:solidFill>
              </a:rPr>
              <a:t>SolarWinds Supply Chain Attack</a:t>
            </a:r>
            <a:endParaRPr lang="en-GB" noProof="0" dirty="0"/>
          </a:p>
          <a:p>
            <a:endParaRPr lang="en-GB" noProof="0" dirty="0"/>
          </a:p>
        </p:txBody>
      </p:sp>
      <p:cxnSp>
        <p:nvCxnSpPr>
          <p:cNvPr id="10" name="Straight Arrow Connector 9">
            <a:extLst>
              <a:ext uri="{FF2B5EF4-FFF2-40B4-BE49-F238E27FC236}">
                <a16:creationId xmlns:a16="http://schemas.microsoft.com/office/drawing/2014/main" id="{CCC02D66-34AB-2A93-C873-77C55F703034}"/>
              </a:ext>
            </a:extLst>
          </p:cNvPr>
          <p:cNvCxnSpPr>
            <a:cxnSpLocks/>
          </p:cNvCxnSpPr>
          <p:nvPr/>
        </p:nvCxnSpPr>
        <p:spPr>
          <a:xfrm flipV="1">
            <a:off x="2194560" y="2588895"/>
            <a:ext cx="1407477" cy="302895"/>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EC3D3010-A03F-6F59-49CB-F74A238F1C21}"/>
              </a:ext>
            </a:extLst>
          </p:cNvPr>
          <p:cNvGrpSpPr/>
          <p:nvPr/>
        </p:nvGrpSpPr>
        <p:grpSpPr>
          <a:xfrm>
            <a:off x="5132718" y="2800350"/>
            <a:ext cx="2195182" cy="3140844"/>
            <a:chOff x="5132718" y="2800350"/>
            <a:chExt cx="2195182" cy="3140844"/>
          </a:xfrm>
        </p:grpSpPr>
        <p:sp>
          <p:nvSpPr>
            <p:cNvPr id="16" name="TextBox 15">
              <a:extLst>
                <a:ext uri="{FF2B5EF4-FFF2-40B4-BE49-F238E27FC236}">
                  <a16:creationId xmlns:a16="http://schemas.microsoft.com/office/drawing/2014/main" id="{399A35AD-F0FD-BB87-E5F8-9B478F6F76AF}"/>
                </a:ext>
              </a:extLst>
            </p:cNvPr>
            <p:cNvSpPr txBox="1"/>
            <p:nvPr/>
          </p:nvSpPr>
          <p:spPr>
            <a:xfrm>
              <a:off x="5132718" y="4740865"/>
              <a:ext cx="1923732" cy="1200329"/>
            </a:xfrm>
            <a:prstGeom prst="rect">
              <a:avLst/>
            </a:prstGeom>
            <a:noFill/>
          </p:spPr>
          <p:txBody>
            <a:bodyPr wrap="square" rtlCol="0">
              <a:spAutoFit/>
            </a:bodyPr>
            <a:lstStyle/>
            <a:p>
              <a:pPr algn="ctr"/>
              <a:r>
                <a:rPr lang="en-GB" noProof="0" dirty="0">
                  <a:solidFill>
                    <a:srgbClr val="FF0000"/>
                  </a:solidFill>
                </a:rPr>
                <a:t>Iran (2022)</a:t>
              </a:r>
            </a:p>
            <a:p>
              <a:pPr algn="ctr"/>
              <a:r>
                <a:rPr lang="en-GB" noProof="0" dirty="0">
                  <a:solidFill>
                    <a:srgbClr val="FF0000"/>
                  </a:solidFill>
                </a:rPr>
                <a:t>Police Database Compromise </a:t>
              </a:r>
              <a:endParaRPr lang="en-GB" noProof="0" dirty="0"/>
            </a:p>
            <a:p>
              <a:endParaRPr lang="en-GB" noProof="0" dirty="0"/>
            </a:p>
          </p:txBody>
        </p:sp>
        <p:cxnSp>
          <p:nvCxnSpPr>
            <p:cNvPr id="18" name="Straight Arrow Connector 17">
              <a:extLst>
                <a:ext uri="{FF2B5EF4-FFF2-40B4-BE49-F238E27FC236}">
                  <a16:creationId xmlns:a16="http://schemas.microsoft.com/office/drawing/2014/main" id="{E6996CC6-5432-7851-5DDE-FFE5FBEF1C01}"/>
                </a:ext>
              </a:extLst>
            </p:cNvPr>
            <p:cNvCxnSpPr>
              <a:cxnSpLocks/>
              <a:stCxn id="16" idx="0"/>
            </p:cNvCxnSpPr>
            <p:nvPr/>
          </p:nvCxnSpPr>
          <p:spPr>
            <a:xfrm flipV="1">
              <a:off x="6094584" y="2800350"/>
              <a:ext cx="1233316" cy="1940515"/>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66806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13DA-BB3D-D5B0-F80A-5CD9B6CB7F29}"/>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D3251C52-96D6-A2D4-F0C9-34108B9CD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9721" y="1530000"/>
            <a:ext cx="8832558" cy="3798000"/>
          </a:xfrm>
          <a:prstGeom prst="rect">
            <a:avLst/>
          </a:prstGeom>
        </p:spPr>
      </p:pic>
      <p:sp>
        <p:nvSpPr>
          <p:cNvPr id="2" name="Title 1">
            <a:extLst>
              <a:ext uri="{FF2B5EF4-FFF2-40B4-BE49-F238E27FC236}">
                <a16:creationId xmlns:a16="http://schemas.microsoft.com/office/drawing/2014/main" id="{21219913-35B8-E128-A490-01CA53E29849}"/>
              </a:ext>
            </a:extLst>
          </p:cNvPr>
          <p:cNvSpPr>
            <a:spLocks noGrp="1"/>
          </p:cNvSpPr>
          <p:nvPr>
            <p:ph type="title"/>
          </p:nvPr>
        </p:nvSpPr>
        <p:spPr/>
        <p:txBody>
          <a:bodyPr/>
          <a:lstStyle/>
          <a:p>
            <a:pPr algn="ctr"/>
            <a:r>
              <a:rPr lang="en-GB" noProof="0" dirty="0">
                <a:solidFill>
                  <a:srgbClr val="C5A96A"/>
                </a:solidFill>
              </a:rPr>
              <a:t>Release of Real and Tainted Leaks </a:t>
            </a:r>
          </a:p>
        </p:txBody>
      </p:sp>
      <p:sp>
        <p:nvSpPr>
          <p:cNvPr id="9" name="Rectangle 8">
            <a:extLst>
              <a:ext uri="{FF2B5EF4-FFF2-40B4-BE49-F238E27FC236}">
                <a16:creationId xmlns:a16="http://schemas.microsoft.com/office/drawing/2014/main" id="{97A51870-9E02-8B4D-55A0-5850B5872519}"/>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0B9BA21F-29EE-A24F-4923-B446BFB53662}"/>
              </a:ext>
            </a:extLst>
          </p:cNvPr>
          <p:cNvSpPr txBox="1"/>
          <p:nvPr/>
        </p:nvSpPr>
        <p:spPr>
          <a:xfrm>
            <a:off x="148281" y="6218193"/>
            <a:ext cx="5638908" cy="369332"/>
          </a:xfrm>
          <a:prstGeom prst="rect">
            <a:avLst/>
          </a:prstGeom>
          <a:noFill/>
        </p:spPr>
        <p:txBody>
          <a:bodyPr wrap="square" rtlCol="0">
            <a:spAutoFit/>
          </a:bodyPr>
          <a:lstStyle/>
          <a:p>
            <a:r>
              <a:rPr lang="en-GB" noProof="0" dirty="0"/>
              <a:t>Release of Real and Tainted Leaks (Map)</a:t>
            </a:r>
          </a:p>
        </p:txBody>
      </p:sp>
      <p:sp>
        <p:nvSpPr>
          <p:cNvPr id="3" name="TextBox 2">
            <a:extLst>
              <a:ext uri="{FF2B5EF4-FFF2-40B4-BE49-F238E27FC236}">
                <a16:creationId xmlns:a16="http://schemas.microsoft.com/office/drawing/2014/main" id="{0EF14E6D-B6B1-94F5-9FA1-26E7B25085B2}"/>
              </a:ext>
            </a:extLst>
          </p:cNvPr>
          <p:cNvSpPr txBox="1"/>
          <p:nvPr/>
        </p:nvSpPr>
        <p:spPr>
          <a:xfrm>
            <a:off x="10065068" y="2567578"/>
            <a:ext cx="1923732" cy="923330"/>
          </a:xfrm>
          <a:prstGeom prst="rect">
            <a:avLst/>
          </a:prstGeom>
          <a:noFill/>
        </p:spPr>
        <p:txBody>
          <a:bodyPr wrap="square" rtlCol="0">
            <a:spAutoFit/>
          </a:bodyPr>
          <a:lstStyle/>
          <a:p>
            <a:r>
              <a:rPr lang="en-GB" noProof="0" dirty="0">
                <a:solidFill>
                  <a:srgbClr val="FF0000"/>
                </a:solidFill>
              </a:rPr>
              <a:t>Belarus (2021)</a:t>
            </a:r>
          </a:p>
          <a:p>
            <a:r>
              <a:rPr lang="en-GB" noProof="0" dirty="0">
                <a:solidFill>
                  <a:srgbClr val="FF0000"/>
                </a:solidFill>
              </a:rPr>
              <a:t>Ministry of Interior Breach </a:t>
            </a:r>
          </a:p>
        </p:txBody>
      </p:sp>
      <p:cxnSp>
        <p:nvCxnSpPr>
          <p:cNvPr id="6" name="Straight Arrow Connector 5">
            <a:extLst>
              <a:ext uri="{FF2B5EF4-FFF2-40B4-BE49-F238E27FC236}">
                <a16:creationId xmlns:a16="http://schemas.microsoft.com/office/drawing/2014/main" id="{2C7FAA44-93A8-6CE2-3A87-E63BA56DD194}"/>
              </a:ext>
            </a:extLst>
          </p:cNvPr>
          <p:cNvCxnSpPr>
            <a:cxnSpLocks/>
          </p:cNvCxnSpPr>
          <p:nvPr/>
        </p:nvCxnSpPr>
        <p:spPr>
          <a:xfrm flipH="1" flipV="1">
            <a:off x="6635750" y="2247900"/>
            <a:ext cx="3514090" cy="552450"/>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DFB5F95-A913-81B9-7D51-F4AEAC9B5DBD}"/>
              </a:ext>
            </a:extLst>
          </p:cNvPr>
          <p:cNvSpPr txBox="1"/>
          <p:nvPr/>
        </p:nvSpPr>
        <p:spPr>
          <a:xfrm>
            <a:off x="604838" y="2567578"/>
            <a:ext cx="2493962" cy="923330"/>
          </a:xfrm>
          <a:prstGeom prst="rect">
            <a:avLst/>
          </a:prstGeom>
          <a:noFill/>
        </p:spPr>
        <p:txBody>
          <a:bodyPr wrap="square" rtlCol="0">
            <a:spAutoFit/>
          </a:bodyPr>
          <a:lstStyle/>
          <a:p>
            <a:r>
              <a:rPr lang="en-GB" noProof="0" dirty="0">
                <a:solidFill>
                  <a:srgbClr val="FF0000"/>
                </a:solidFill>
              </a:rPr>
              <a:t>USA (2016)</a:t>
            </a:r>
          </a:p>
          <a:p>
            <a:r>
              <a:rPr lang="en-GB" noProof="0" dirty="0">
                <a:solidFill>
                  <a:srgbClr val="FF0000"/>
                </a:solidFill>
              </a:rPr>
              <a:t>Democrat National Committee Breach</a:t>
            </a:r>
          </a:p>
        </p:txBody>
      </p:sp>
      <p:cxnSp>
        <p:nvCxnSpPr>
          <p:cNvPr id="10" name="Straight Arrow Connector 9">
            <a:extLst>
              <a:ext uri="{FF2B5EF4-FFF2-40B4-BE49-F238E27FC236}">
                <a16:creationId xmlns:a16="http://schemas.microsoft.com/office/drawing/2014/main" id="{312AF19D-3CAB-D0C4-2551-66BF3BAB60FB}"/>
              </a:ext>
            </a:extLst>
          </p:cNvPr>
          <p:cNvCxnSpPr>
            <a:cxnSpLocks/>
          </p:cNvCxnSpPr>
          <p:nvPr/>
        </p:nvCxnSpPr>
        <p:spPr>
          <a:xfrm flipV="1">
            <a:off x="2194560" y="2588895"/>
            <a:ext cx="1407477" cy="302895"/>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801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8060-85F6-5D5A-DB78-480BBBACBEFC}"/>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F0980CF4-05EE-D78E-D548-C7DBD37180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8305" y="1529391"/>
            <a:ext cx="8832558" cy="3798000"/>
          </a:xfrm>
          <a:prstGeom prst="rect">
            <a:avLst/>
          </a:prstGeom>
        </p:spPr>
      </p:pic>
      <p:sp>
        <p:nvSpPr>
          <p:cNvPr id="2" name="Title 1">
            <a:extLst>
              <a:ext uri="{FF2B5EF4-FFF2-40B4-BE49-F238E27FC236}">
                <a16:creationId xmlns:a16="http://schemas.microsoft.com/office/drawing/2014/main" id="{79CFE3A3-207C-0519-A825-D395E789E565}"/>
              </a:ext>
            </a:extLst>
          </p:cNvPr>
          <p:cNvSpPr>
            <a:spLocks noGrp="1"/>
          </p:cNvSpPr>
          <p:nvPr>
            <p:ph type="title"/>
          </p:nvPr>
        </p:nvSpPr>
        <p:spPr/>
        <p:txBody>
          <a:bodyPr/>
          <a:lstStyle/>
          <a:p>
            <a:pPr algn="ctr"/>
            <a:r>
              <a:rPr lang="en-GB" noProof="0" dirty="0">
                <a:solidFill>
                  <a:srgbClr val="C5A96A"/>
                </a:solidFill>
              </a:rPr>
              <a:t>Government Portal Vandalism</a:t>
            </a:r>
          </a:p>
        </p:txBody>
      </p:sp>
      <p:sp>
        <p:nvSpPr>
          <p:cNvPr id="9" name="Rectangle 8">
            <a:extLst>
              <a:ext uri="{FF2B5EF4-FFF2-40B4-BE49-F238E27FC236}">
                <a16:creationId xmlns:a16="http://schemas.microsoft.com/office/drawing/2014/main" id="{AAD73947-2EBA-1A4E-D407-2B75A3D0F56E}"/>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39F7F945-F1EB-5D4F-95C2-B4304B1702AE}"/>
              </a:ext>
            </a:extLst>
          </p:cNvPr>
          <p:cNvSpPr txBox="1"/>
          <p:nvPr/>
        </p:nvSpPr>
        <p:spPr>
          <a:xfrm>
            <a:off x="148281" y="6218193"/>
            <a:ext cx="5638908" cy="369332"/>
          </a:xfrm>
          <a:prstGeom prst="rect">
            <a:avLst/>
          </a:prstGeom>
          <a:noFill/>
        </p:spPr>
        <p:txBody>
          <a:bodyPr wrap="square" rtlCol="0">
            <a:spAutoFit/>
          </a:bodyPr>
          <a:lstStyle/>
          <a:p>
            <a:r>
              <a:rPr lang="en-GB" noProof="0" dirty="0"/>
              <a:t>Government Portal Vandalism (Map)</a:t>
            </a:r>
          </a:p>
        </p:txBody>
      </p:sp>
      <p:sp>
        <p:nvSpPr>
          <p:cNvPr id="3" name="TextBox 2">
            <a:extLst>
              <a:ext uri="{FF2B5EF4-FFF2-40B4-BE49-F238E27FC236}">
                <a16:creationId xmlns:a16="http://schemas.microsoft.com/office/drawing/2014/main" id="{0498E7A7-32EF-EDFF-7029-857DEE948B3C}"/>
              </a:ext>
            </a:extLst>
          </p:cNvPr>
          <p:cNvSpPr txBox="1"/>
          <p:nvPr/>
        </p:nvSpPr>
        <p:spPr>
          <a:xfrm>
            <a:off x="10065068" y="2567578"/>
            <a:ext cx="2228532" cy="1200329"/>
          </a:xfrm>
          <a:prstGeom prst="rect">
            <a:avLst/>
          </a:prstGeom>
          <a:noFill/>
        </p:spPr>
        <p:txBody>
          <a:bodyPr wrap="square" rtlCol="0">
            <a:spAutoFit/>
          </a:bodyPr>
          <a:lstStyle/>
          <a:p>
            <a:r>
              <a:rPr lang="en-GB" noProof="0" dirty="0">
                <a:solidFill>
                  <a:srgbClr val="FF0000"/>
                </a:solidFill>
              </a:rPr>
              <a:t>Ukraine (2022)</a:t>
            </a:r>
          </a:p>
          <a:p>
            <a:r>
              <a:rPr lang="en-GB" noProof="0" dirty="0">
                <a:solidFill>
                  <a:srgbClr val="FF0000"/>
                </a:solidFill>
              </a:rPr>
              <a:t>Government Website Defacement</a:t>
            </a:r>
          </a:p>
        </p:txBody>
      </p:sp>
      <p:cxnSp>
        <p:nvCxnSpPr>
          <p:cNvPr id="6" name="Straight Arrow Connector 5">
            <a:extLst>
              <a:ext uri="{FF2B5EF4-FFF2-40B4-BE49-F238E27FC236}">
                <a16:creationId xmlns:a16="http://schemas.microsoft.com/office/drawing/2014/main" id="{36D3B38E-62FD-25A8-B9E3-EF3B3B5D5330}"/>
              </a:ext>
            </a:extLst>
          </p:cNvPr>
          <p:cNvCxnSpPr>
            <a:cxnSpLocks/>
            <a:stCxn id="3" idx="1"/>
          </p:cNvCxnSpPr>
          <p:nvPr/>
        </p:nvCxnSpPr>
        <p:spPr>
          <a:xfrm flipH="1" flipV="1">
            <a:off x="6812280" y="2377440"/>
            <a:ext cx="3252788" cy="790303"/>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DD5F36E-EEAF-575D-F71E-EC434F7C8F6C}"/>
              </a:ext>
            </a:extLst>
          </p:cNvPr>
          <p:cNvSpPr txBox="1"/>
          <p:nvPr/>
        </p:nvSpPr>
        <p:spPr>
          <a:xfrm>
            <a:off x="604838" y="2567578"/>
            <a:ext cx="1923732" cy="923330"/>
          </a:xfrm>
          <a:prstGeom prst="rect">
            <a:avLst/>
          </a:prstGeom>
          <a:noFill/>
        </p:spPr>
        <p:txBody>
          <a:bodyPr wrap="square" rtlCol="0">
            <a:spAutoFit/>
          </a:bodyPr>
          <a:lstStyle/>
          <a:p>
            <a:r>
              <a:rPr lang="en-GB" noProof="0" dirty="0">
                <a:solidFill>
                  <a:srgbClr val="FF0000"/>
                </a:solidFill>
              </a:rPr>
              <a:t>USA (2013)</a:t>
            </a:r>
          </a:p>
          <a:p>
            <a:r>
              <a:rPr lang="en-GB" noProof="0" dirty="0">
                <a:solidFill>
                  <a:srgbClr val="FF0000"/>
                </a:solidFill>
              </a:rPr>
              <a:t>Marine Corp Defacement</a:t>
            </a:r>
          </a:p>
        </p:txBody>
      </p:sp>
      <p:cxnSp>
        <p:nvCxnSpPr>
          <p:cNvPr id="10" name="Straight Arrow Connector 9">
            <a:extLst>
              <a:ext uri="{FF2B5EF4-FFF2-40B4-BE49-F238E27FC236}">
                <a16:creationId xmlns:a16="http://schemas.microsoft.com/office/drawing/2014/main" id="{78286A1E-3F7D-4533-46C7-CA15F9BA743B}"/>
              </a:ext>
            </a:extLst>
          </p:cNvPr>
          <p:cNvCxnSpPr>
            <a:cxnSpLocks/>
          </p:cNvCxnSpPr>
          <p:nvPr/>
        </p:nvCxnSpPr>
        <p:spPr>
          <a:xfrm flipV="1">
            <a:off x="2194560" y="2588895"/>
            <a:ext cx="1407477" cy="302895"/>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3082277-8EA1-5A85-67CE-1F07C2484890}"/>
              </a:ext>
            </a:extLst>
          </p:cNvPr>
          <p:cNvSpPr txBox="1"/>
          <p:nvPr/>
        </p:nvSpPr>
        <p:spPr>
          <a:xfrm>
            <a:off x="5132718" y="4740865"/>
            <a:ext cx="1923732" cy="1200329"/>
          </a:xfrm>
          <a:prstGeom prst="rect">
            <a:avLst/>
          </a:prstGeom>
          <a:noFill/>
        </p:spPr>
        <p:txBody>
          <a:bodyPr wrap="square" rtlCol="0">
            <a:spAutoFit/>
          </a:bodyPr>
          <a:lstStyle/>
          <a:p>
            <a:pPr algn="ctr"/>
            <a:r>
              <a:rPr lang="en-GB" noProof="0" dirty="0">
                <a:solidFill>
                  <a:srgbClr val="FF0000"/>
                </a:solidFill>
              </a:rPr>
              <a:t>Brazil (2021)</a:t>
            </a:r>
          </a:p>
          <a:p>
            <a:pPr algn="ctr"/>
            <a:r>
              <a:rPr lang="en-GB" noProof="0" dirty="0">
                <a:solidFill>
                  <a:srgbClr val="FF0000"/>
                </a:solidFill>
              </a:rPr>
              <a:t>Ministry of Health Portal Defacement</a:t>
            </a:r>
          </a:p>
        </p:txBody>
      </p:sp>
      <p:cxnSp>
        <p:nvCxnSpPr>
          <p:cNvPr id="18" name="Straight Arrow Connector 17">
            <a:extLst>
              <a:ext uri="{FF2B5EF4-FFF2-40B4-BE49-F238E27FC236}">
                <a16:creationId xmlns:a16="http://schemas.microsoft.com/office/drawing/2014/main" id="{6496BA9E-4DA2-4688-C764-7CB417275C6D}"/>
              </a:ext>
            </a:extLst>
          </p:cNvPr>
          <p:cNvCxnSpPr>
            <a:cxnSpLocks/>
            <a:stCxn id="16" idx="0"/>
          </p:cNvCxnSpPr>
          <p:nvPr/>
        </p:nvCxnSpPr>
        <p:spPr>
          <a:xfrm flipH="1" flipV="1">
            <a:off x="4876800" y="4057651"/>
            <a:ext cx="1217784" cy="683214"/>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0021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F5D15-4681-55E4-A1B3-624396224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A7529-FB5A-A341-73A3-B9AA3AE9BC61}"/>
              </a:ext>
            </a:extLst>
          </p:cNvPr>
          <p:cNvSpPr>
            <a:spLocks noGrp="1"/>
          </p:cNvSpPr>
          <p:nvPr>
            <p:ph type="title"/>
          </p:nvPr>
        </p:nvSpPr>
        <p:spPr>
          <a:xfrm>
            <a:off x="838200" y="1312476"/>
            <a:ext cx="10515600" cy="1325563"/>
          </a:xfrm>
        </p:spPr>
        <p:txBody>
          <a:bodyPr>
            <a:normAutofit/>
          </a:bodyPr>
          <a:lstStyle/>
          <a:p>
            <a:pPr algn="ctr"/>
            <a:r>
              <a:rPr lang="en-GB" sz="8800" noProof="0" dirty="0">
                <a:solidFill>
                  <a:srgbClr val="C5A96A"/>
                </a:solidFill>
                <a:latin typeface="Bahnschrift SemiLight Condensed" panose="020B0502040204020203" pitchFamily="34" charset="0"/>
              </a:rPr>
              <a:t>Coercing</a:t>
            </a:r>
          </a:p>
        </p:txBody>
      </p:sp>
      <p:sp>
        <p:nvSpPr>
          <p:cNvPr id="4" name="Rectangle 3">
            <a:extLst>
              <a:ext uri="{FF2B5EF4-FFF2-40B4-BE49-F238E27FC236}">
                <a16:creationId xmlns:a16="http://schemas.microsoft.com/office/drawing/2014/main" id="{72DBC0C8-EA34-84FF-B896-0376DDC07137}"/>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 name="TextBox 2">
            <a:extLst>
              <a:ext uri="{FF2B5EF4-FFF2-40B4-BE49-F238E27FC236}">
                <a16:creationId xmlns:a16="http://schemas.microsoft.com/office/drawing/2014/main" id="{6F4D8DD3-5887-4D87-A473-1DD35CF2C52B}"/>
              </a:ext>
            </a:extLst>
          </p:cNvPr>
          <p:cNvSpPr txBox="1"/>
          <p:nvPr/>
        </p:nvSpPr>
        <p:spPr>
          <a:xfrm>
            <a:off x="4903572" y="2638039"/>
            <a:ext cx="2384855" cy="369332"/>
          </a:xfrm>
          <a:prstGeom prst="rect">
            <a:avLst/>
          </a:prstGeom>
          <a:noFill/>
        </p:spPr>
        <p:txBody>
          <a:bodyPr wrap="square" rtlCol="0">
            <a:spAutoFit/>
          </a:bodyPr>
          <a:lstStyle/>
          <a:p>
            <a:pPr algn="ctr"/>
            <a:r>
              <a:rPr lang="en-GB" noProof="0" dirty="0"/>
              <a:t>Forcing a Decision</a:t>
            </a:r>
          </a:p>
        </p:txBody>
      </p:sp>
      <p:pic>
        <p:nvPicPr>
          <p:cNvPr id="5" name="Picture 4" descr="15 Up Close To The Camera Cats Hired To Stare At You When You Should Be ...">
            <a:extLst>
              <a:ext uri="{FF2B5EF4-FFF2-40B4-BE49-F238E27FC236}">
                <a16:creationId xmlns:a16="http://schemas.microsoft.com/office/drawing/2014/main" id="{F3C8CD49-C68B-EEF8-D9C0-25AB76286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0376" y="5947719"/>
            <a:ext cx="911623" cy="9102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9A4505D-0F5E-9BC5-E2B8-A5CACA23FBFE}"/>
              </a:ext>
            </a:extLst>
          </p:cNvPr>
          <p:cNvSpPr txBox="1"/>
          <p:nvPr/>
        </p:nvSpPr>
        <p:spPr>
          <a:xfrm>
            <a:off x="148281" y="6218193"/>
            <a:ext cx="2833816" cy="369332"/>
          </a:xfrm>
          <a:prstGeom prst="rect">
            <a:avLst/>
          </a:prstGeom>
          <a:noFill/>
        </p:spPr>
        <p:txBody>
          <a:bodyPr wrap="square" rtlCol="0">
            <a:spAutoFit/>
          </a:bodyPr>
          <a:lstStyle/>
          <a:p>
            <a:r>
              <a:rPr lang="en-GB" noProof="0" dirty="0"/>
              <a:t>Coercing</a:t>
            </a:r>
          </a:p>
        </p:txBody>
      </p:sp>
    </p:spTree>
    <p:extLst>
      <p:ext uri="{BB962C8B-B14F-4D97-AF65-F5344CB8AC3E}">
        <p14:creationId xmlns:p14="http://schemas.microsoft.com/office/powerpoint/2010/main" val="420766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5C972-8D7E-AF7D-74D1-6A0D8F586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D3065-9BA8-D871-ADD9-2215A5D76C49}"/>
              </a:ext>
            </a:extLst>
          </p:cNvPr>
          <p:cNvSpPr>
            <a:spLocks noGrp="1"/>
          </p:cNvSpPr>
          <p:nvPr>
            <p:ph type="title"/>
          </p:nvPr>
        </p:nvSpPr>
        <p:spPr/>
        <p:txBody>
          <a:bodyPr/>
          <a:lstStyle/>
          <a:p>
            <a:r>
              <a:rPr lang="en-GB" noProof="0" dirty="0">
                <a:solidFill>
                  <a:srgbClr val="C5A96A"/>
                </a:solidFill>
                <a:latin typeface="Bahnschrift SemiBold Condensed" panose="020B0502040204020203" pitchFamily="34" charset="0"/>
              </a:rPr>
              <a:t>Whoami (crowdsourced </a:t>
            </a:r>
            <a:r>
              <a:rPr lang="en-GB" noProof="0" dirty="0"/>
              <a:t>	     </a:t>
            </a:r>
            <a:r>
              <a:rPr lang="en-GB" noProof="0" dirty="0">
                <a:solidFill>
                  <a:srgbClr val="C5A96A"/>
                </a:solidFill>
              </a:rPr>
              <a:t>)</a:t>
            </a:r>
          </a:p>
        </p:txBody>
      </p:sp>
      <p:sp>
        <p:nvSpPr>
          <p:cNvPr id="3" name="Content Placeholder 2">
            <a:extLst>
              <a:ext uri="{FF2B5EF4-FFF2-40B4-BE49-F238E27FC236}">
                <a16:creationId xmlns:a16="http://schemas.microsoft.com/office/drawing/2014/main" id="{36745F29-799D-FF8C-1751-66AFD9FB244F}"/>
              </a:ext>
            </a:extLst>
          </p:cNvPr>
          <p:cNvSpPr>
            <a:spLocks noGrp="1"/>
          </p:cNvSpPr>
          <p:nvPr>
            <p:ph idx="1"/>
          </p:nvPr>
        </p:nvSpPr>
        <p:spPr/>
        <p:txBody>
          <a:bodyPr/>
          <a:lstStyle/>
          <a:p>
            <a:r>
              <a:rPr lang="en-GB" noProof="0" dirty="0"/>
              <a:t>Professional Jack Laundon Investigator / Disassembler  </a:t>
            </a:r>
          </a:p>
          <a:p>
            <a:r>
              <a:rPr lang="en-GB" noProof="0" dirty="0"/>
              <a:t>Rocket Enthusiast </a:t>
            </a:r>
          </a:p>
          <a:p>
            <a:r>
              <a:rPr lang="en-GB" noProof="0" dirty="0"/>
              <a:t>Suspected Federal Agent</a:t>
            </a:r>
          </a:p>
          <a:p>
            <a:r>
              <a:rPr lang="en-GB" noProof="0" dirty="0"/>
              <a:t>Cat T-shirt Totalitarian</a:t>
            </a:r>
          </a:p>
          <a:p>
            <a:r>
              <a:rPr lang="en-GB" noProof="0" dirty="0"/>
              <a:t>Merge Tactics Demon </a:t>
            </a:r>
          </a:p>
          <a:p>
            <a:r>
              <a:rPr lang="en-GB" noProof="0" dirty="0"/>
              <a:t>Absolute Hacking Maniac </a:t>
            </a:r>
          </a:p>
          <a:p>
            <a:r>
              <a:rPr lang="en-GB" noProof="0" dirty="0"/>
              <a:t>Bin Man</a:t>
            </a:r>
          </a:p>
          <a:p>
            <a:pPr marL="0" indent="0">
              <a:buNone/>
            </a:pPr>
            <a:endParaRPr lang="en-GB" noProof="0" dirty="0"/>
          </a:p>
        </p:txBody>
      </p:sp>
      <p:sp>
        <p:nvSpPr>
          <p:cNvPr id="4" name="Rectangle 3">
            <a:extLst>
              <a:ext uri="{FF2B5EF4-FFF2-40B4-BE49-F238E27FC236}">
                <a16:creationId xmlns:a16="http://schemas.microsoft.com/office/drawing/2014/main" id="{7C4F3DCA-4273-BBB4-1C69-A317C544E96F}"/>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 name="TextBox 6">
            <a:extLst>
              <a:ext uri="{FF2B5EF4-FFF2-40B4-BE49-F238E27FC236}">
                <a16:creationId xmlns:a16="http://schemas.microsoft.com/office/drawing/2014/main" id="{52629E37-254A-763B-C398-6EACD1D797D4}"/>
              </a:ext>
            </a:extLst>
          </p:cNvPr>
          <p:cNvSpPr txBox="1"/>
          <p:nvPr/>
        </p:nvSpPr>
        <p:spPr>
          <a:xfrm>
            <a:off x="148281" y="6218193"/>
            <a:ext cx="2833816" cy="369332"/>
          </a:xfrm>
          <a:prstGeom prst="rect">
            <a:avLst/>
          </a:prstGeom>
          <a:noFill/>
        </p:spPr>
        <p:txBody>
          <a:bodyPr wrap="square" rtlCol="0">
            <a:spAutoFit/>
          </a:bodyPr>
          <a:lstStyle/>
          <a:p>
            <a:r>
              <a:rPr lang="en-GB" noProof="0" dirty="0"/>
              <a:t>WHOAMI</a:t>
            </a:r>
          </a:p>
        </p:txBody>
      </p:sp>
      <p:pic>
        <p:nvPicPr>
          <p:cNvPr id="9" name="Picture 8">
            <a:extLst>
              <a:ext uri="{FF2B5EF4-FFF2-40B4-BE49-F238E27FC236}">
                <a16:creationId xmlns:a16="http://schemas.microsoft.com/office/drawing/2014/main" id="{59950EEC-7044-C1F3-5396-76D973A093BF}"/>
              </a:ext>
            </a:extLst>
          </p:cNvPr>
          <p:cNvPicPr>
            <a:picLocks noChangeAspect="1"/>
          </p:cNvPicPr>
          <p:nvPr/>
        </p:nvPicPr>
        <p:blipFill>
          <a:blip r:embed="rId3"/>
          <a:stretch>
            <a:fillRect/>
          </a:stretch>
        </p:blipFill>
        <p:spPr>
          <a:xfrm>
            <a:off x="5306712" y="838725"/>
            <a:ext cx="673958" cy="378362"/>
          </a:xfrm>
          <a:prstGeom prst="rect">
            <a:avLst/>
          </a:prstGeom>
        </p:spPr>
      </p:pic>
      <p:sp>
        <p:nvSpPr>
          <p:cNvPr id="12" name="Title 1">
            <a:extLst>
              <a:ext uri="{FF2B5EF4-FFF2-40B4-BE49-F238E27FC236}">
                <a16:creationId xmlns:a16="http://schemas.microsoft.com/office/drawing/2014/main" id="{2408FBE5-2D27-9D30-6465-0CA982ED5565}"/>
              </a:ext>
            </a:extLst>
          </p:cNvPr>
          <p:cNvSpPr txBox="1">
            <a:spLocks/>
          </p:cNvSpPr>
          <p:nvPr/>
        </p:nvSpPr>
        <p:spPr>
          <a:xfrm>
            <a:off x="838200" y="364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noProof="0" dirty="0">
                <a:solidFill>
                  <a:srgbClr val="C5A96A"/>
                </a:solidFill>
                <a:latin typeface="Bahnschrift SemiBold Condensed" panose="020B0502040204020203" pitchFamily="34" charset="0"/>
              </a:rPr>
              <a:t>Whoami</a:t>
            </a:r>
            <a:endParaRPr lang="en-GB" noProof="0" dirty="0">
              <a:solidFill>
                <a:srgbClr val="C5A96A"/>
              </a:solidFill>
            </a:endParaRPr>
          </a:p>
        </p:txBody>
      </p:sp>
    </p:spTree>
    <p:extLst>
      <p:ext uri="{BB962C8B-B14F-4D97-AF65-F5344CB8AC3E}">
        <p14:creationId xmlns:p14="http://schemas.microsoft.com/office/powerpoint/2010/main" val="76593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DDD77-9688-3177-1ED2-CAE838DED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59009-2FA7-3803-EB8E-E8A8DD738A0E}"/>
              </a:ext>
            </a:extLst>
          </p:cNvPr>
          <p:cNvSpPr>
            <a:spLocks noGrp="1"/>
          </p:cNvSpPr>
          <p:nvPr>
            <p:ph type="title"/>
          </p:nvPr>
        </p:nvSpPr>
        <p:spPr>
          <a:xfrm>
            <a:off x="839788" y="457200"/>
            <a:ext cx="4177982" cy="1600200"/>
          </a:xfrm>
        </p:spPr>
        <p:txBody>
          <a:bodyPr/>
          <a:lstStyle/>
          <a:p>
            <a:r>
              <a:rPr lang="en-GB" sz="4800" noProof="0" dirty="0">
                <a:solidFill>
                  <a:srgbClr val="C5A96A"/>
                </a:solidFill>
              </a:rPr>
              <a:t>Coercing-</a:t>
            </a:r>
            <a:br>
              <a:rPr lang="en-GB" noProof="0" dirty="0"/>
            </a:br>
            <a:r>
              <a:rPr lang="en-GB" sz="2800" noProof="0" dirty="0"/>
              <a:t>Demonstrative Disruption Strikes</a:t>
            </a:r>
            <a:endParaRPr lang="en-GB" noProof="0" dirty="0"/>
          </a:p>
        </p:txBody>
      </p:sp>
      <p:sp>
        <p:nvSpPr>
          <p:cNvPr id="4" name="Text Placeholder 3">
            <a:extLst>
              <a:ext uri="{FF2B5EF4-FFF2-40B4-BE49-F238E27FC236}">
                <a16:creationId xmlns:a16="http://schemas.microsoft.com/office/drawing/2014/main" id="{77C36FA8-12E6-9FEA-D844-F930982F8A90}"/>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noProof="0" dirty="0"/>
              <a:t>Huge strikes to show power</a:t>
            </a:r>
          </a:p>
          <a:p>
            <a:pPr marL="285750" indent="-285750">
              <a:buFont typeface="Arial" panose="020B0604020202020204" pitchFamily="34" charset="0"/>
              <a:buChar char="•"/>
            </a:pPr>
            <a:r>
              <a:rPr lang="en-GB" noProof="0" dirty="0"/>
              <a:t>Can be DDoS attacks, defacement or tampering with authentication systems to block command system access </a:t>
            </a:r>
          </a:p>
          <a:p>
            <a:pPr marL="285750" indent="-285750">
              <a:buFont typeface="Arial" panose="020B0604020202020204" pitchFamily="34" charset="0"/>
              <a:buChar char="•"/>
            </a:pPr>
            <a:r>
              <a:rPr lang="en-GB" noProof="0" dirty="0"/>
              <a:t>Sometimes combined with kinetic attacks to tighten the noose around an enemy countries neck  </a:t>
            </a:r>
          </a:p>
          <a:p>
            <a:pPr marL="285750" indent="-285750">
              <a:buFont typeface="Arial" panose="020B0604020202020204" pitchFamily="34" charset="0"/>
              <a:buChar char="•"/>
            </a:pPr>
            <a:r>
              <a:rPr lang="en-GB" noProof="0" dirty="0"/>
              <a:t>“Hey we can do this, think very carefully what you do next.”</a:t>
            </a:r>
          </a:p>
        </p:txBody>
      </p:sp>
      <p:sp>
        <p:nvSpPr>
          <p:cNvPr id="9" name="Rectangle 8">
            <a:extLst>
              <a:ext uri="{FF2B5EF4-FFF2-40B4-BE49-F238E27FC236}">
                <a16:creationId xmlns:a16="http://schemas.microsoft.com/office/drawing/2014/main" id="{AA276632-F505-A465-D312-B661FA1B8941}"/>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CABF111A-4241-DCA3-51D5-4903F4FA177B}"/>
              </a:ext>
            </a:extLst>
          </p:cNvPr>
          <p:cNvSpPr txBox="1"/>
          <p:nvPr/>
        </p:nvSpPr>
        <p:spPr>
          <a:xfrm>
            <a:off x="148281" y="6218193"/>
            <a:ext cx="5638908" cy="369332"/>
          </a:xfrm>
          <a:prstGeom prst="rect">
            <a:avLst/>
          </a:prstGeom>
          <a:noFill/>
        </p:spPr>
        <p:txBody>
          <a:bodyPr wrap="square" rtlCol="0">
            <a:spAutoFit/>
          </a:bodyPr>
          <a:lstStyle/>
          <a:p>
            <a:r>
              <a:rPr lang="en-GB" noProof="0" dirty="0"/>
              <a:t>Coercing- Demonstrative Disruption Strikes</a:t>
            </a:r>
          </a:p>
        </p:txBody>
      </p:sp>
      <p:pic>
        <p:nvPicPr>
          <p:cNvPr id="7" name="Picture 6" descr="A alien pointing at a large explosion&#10;&#10;AI-generated content may be incorrect.">
            <a:extLst>
              <a:ext uri="{FF2B5EF4-FFF2-40B4-BE49-F238E27FC236}">
                <a16:creationId xmlns:a16="http://schemas.microsoft.com/office/drawing/2014/main" id="{7274EAF2-DE9C-B78A-2CCE-9BCEEC073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507" y="1175652"/>
            <a:ext cx="5893371" cy="4506695"/>
          </a:xfrm>
          <a:prstGeom prst="rect">
            <a:avLst/>
          </a:prstGeom>
        </p:spPr>
      </p:pic>
    </p:spTree>
    <p:extLst>
      <p:ext uri="{BB962C8B-B14F-4D97-AF65-F5344CB8AC3E}">
        <p14:creationId xmlns:p14="http://schemas.microsoft.com/office/powerpoint/2010/main" val="1980752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C8490-9F57-B018-F3FA-D5719F6D5315}"/>
            </a:ext>
          </a:extLst>
        </p:cNvPr>
        <p:cNvGrpSpPr/>
        <p:nvPr/>
      </p:nvGrpSpPr>
      <p:grpSpPr>
        <a:xfrm>
          <a:off x="0" y="0"/>
          <a:ext cx="0" cy="0"/>
          <a:chOff x="0" y="0"/>
          <a:chExt cx="0" cy="0"/>
        </a:xfrm>
      </p:grpSpPr>
      <p:pic>
        <p:nvPicPr>
          <p:cNvPr id="5" name="Picture 4" descr="A screen shot of a computer&#10;&#10;AI-generated content may be incorrect.">
            <a:extLst>
              <a:ext uri="{FF2B5EF4-FFF2-40B4-BE49-F238E27FC236}">
                <a16:creationId xmlns:a16="http://schemas.microsoft.com/office/drawing/2014/main" id="{6330FF00-54E1-AF61-AC68-0F1C8B6B2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510" y="1954063"/>
            <a:ext cx="5992177" cy="2945628"/>
          </a:xfrm>
          <a:prstGeom prst="rect">
            <a:avLst/>
          </a:prstGeom>
        </p:spPr>
      </p:pic>
      <p:sp>
        <p:nvSpPr>
          <p:cNvPr id="2" name="Title 1">
            <a:extLst>
              <a:ext uri="{FF2B5EF4-FFF2-40B4-BE49-F238E27FC236}">
                <a16:creationId xmlns:a16="http://schemas.microsoft.com/office/drawing/2014/main" id="{28E4E916-F306-BED1-FCED-106278A1A165}"/>
              </a:ext>
            </a:extLst>
          </p:cNvPr>
          <p:cNvSpPr>
            <a:spLocks noGrp="1"/>
          </p:cNvSpPr>
          <p:nvPr>
            <p:ph type="title"/>
          </p:nvPr>
        </p:nvSpPr>
        <p:spPr>
          <a:xfrm>
            <a:off x="839788" y="457200"/>
            <a:ext cx="4177982" cy="1600200"/>
          </a:xfrm>
        </p:spPr>
        <p:txBody>
          <a:bodyPr/>
          <a:lstStyle/>
          <a:p>
            <a:r>
              <a:rPr lang="en-GB" sz="4800" noProof="0" dirty="0">
                <a:solidFill>
                  <a:srgbClr val="C5A96A"/>
                </a:solidFill>
              </a:rPr>
              <a:t>Coercing-</a:t>
            </a:r>
            <a:br>
              <a:rPr lang="en-GB" noProof="0" dirty="0"/>
            </a:br>
            <a:r>
              <a:rPr lang="en-GB" sz="2800" noProof="0" dirty="0"/>
              <a:t>Strategic Ransomware </a:t>
            </a:r>
            <a:endParaRPr lang="en-GB" noProof="0" dirty="0"/>
          </a:p>
        </p:txBody>
      </p:sp>
      <p:sp>
        <p:nvSpPr>
          <p:cNvPr id="4" name="Text Placeholder 3">
            <a:extLst>
              <a:ext uri="{FF2B5EF4-FFF2-40B4-BE49-F238E27FC236}">
                <a16:creationId xmlns:a16="http://schemas.microsoft.com/office/drawing/2014/main" id="{BBFED34F-B51C-5F98-C9A0-462C926915CC}"/>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dirty="0"/>
              <a:t>Deploying ransomware into defence systems </a:t>
            </a:r>
          </a:p>
          <a:p>
            <a:pPr marL="285750" indent="-285750">
              <a:buFont typeface="Arial" panose="020B0604020202020204" pitchFamily="34" charset="0"/>
              <a:buChar char="•"/>
            </a:pPr>
            <a:r>
              <a:rPr lang="en-GB" noProof="0" dirty="0"/>
              <a:t>Delayed to the perfect moment</a:t>
            </a:r>
          </a:p>
          <a:p>
            <a:pPr marL="285750" indent="-285750">
              <a:buFont typeface="Arial" panose="020B0604020202020204" pitchFamily="34" charset="0"/>
              <a:buChar char="•"/>
            </a:pPr>
            <a:r>
              <a:rPr lang="en-GB" noProof="0" dirty="0"/>
              <a:t>Impede the ability for a defence force to react</a:t>
            </a:r>
          </a:p>
        </p:txBody>
      </p:sp>
      <p:sp>
        <p:nvSpPr>
          <p:cNvPr id="9" name="Rectangle 8">
            <a:extLst>
              <a:ext uri="{FF2B5EF4-FFF2-40B4-BE49-F238E27FC236}">
                <a16:creationId xmlns:a16="http://schemas.microsoft.com/office/drawing/2014/main" id="{1DE5CDB5-1127-6AD2-DD1E-39FDBAC4E66F}"/>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B6F05611-B9E4-B5A6-2D34-75AACCEB06B2}"/>
              </a:ext>
            </a:extLst>
          </p:cNvPr>
          <p:cNvSpPr txBox="1"/>
          <p:nvPr/>
        </p:nvSpPr>
        <p:spPr>
          <a:xfrm>
            <a:off x="148281" y="6218193"/>
            <a:ext cx="5638908" cy="369332"/>
          </a:xfrm>
          <a:prstGeom prst="rect">
            <a:avLst/>
          </a:prstGeom>
          <a:noFill/>
        </p:spPr>
        <p:txBody>
          <a:bodyPr wrap="square" rtlCol="0">
            <a:spAutoFit/>
          </a:bodyPr>
          <a:lstStyle/>
          <a:p>
            <a:r>
              <a:rPr lang="en-GB" noProof="0" dirty="0"/>
              <a:t>Coercing- Demonstrative Disruption Strikes</a:t>
            </a:r>
          </a:p>
        </p:txBody>
      </p:sp>
    </p:spTree>
    <p:extLst>
      <p:ext uri="{BB962C8B-B14F-4D97-AF65-F5344CB8AC3E}">
        <p14:creationId xmlns:p14="http://schemas.microsoft.com/office/powerpoint/2010/main" val="1489065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17B2C-5765-E46C-4D53-BB27AA264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16F046-9985-3771-283E-884CB225D1CE}"/>
              </a:ext>
            </a:extLst>
          </p:cNvPr>
          <p:cNvSpPr>
            <a:spLocks noGrp="1"/>
          </p:cNvSpPr>
          <p:nvPr>
            <p:ph type="title"/>
          </p:nvPr>
        </p:nvSpPr>
        <p:spPr>
          <a:xfrm>
            <a:off x="839788" y="457200"/>
            <a:ext cx="4177982" cy="1600200"/>
          </a:xfrm>
        </p:spPr>
        <p:txBody>
          <a:bodyPr/>
          <a:lstStyle/>
          <a:p>
            <a:r>
              <a:rPr lang="en-GB" sz="4800" noProof="0" dirty="0">
                <a:solidFill>
                  <a:srgbClr val="C5A96A"/>
                </a:solidFill>
              </a:rPr>
              <a:t>Coercing-</a:t>
            </a:r>
            <a:br>
              <a:rPr lang="en-GB" noProof="0" dirty="0"/>
            </a:br>
            <a:r>
              <a:rPr lang="en-GB" sz="2800" dirty="0"/>
              <a:t>Public Threat Signalling </a:t>
            </a:r>
            <a:endParaRPr lang="en-GB" noProof="0" dirty="0"/>
          </a:p>
        </p:txBody>
      </p:sp>
      <p:sp>
        <p:nvSpPr>
          <p:cNvPr id="4" name="Text Placeholder 3">
            <a:extLst>
              <a:ext uri="{FF2B5EF4-FFF2-40B4-BE49-F238E27FC236}">
                <a16:creationId xmlns:a16="http://schemas.microsoft.com/office/drawing/2014/main" id="{C5F5051F-6410-01B6-4FAA-B2F5ED86403C}"/>
              </a:ext>
            </a:extLst>
          </p:cNvPr>
          <p:cNvSpPr>
            <a:spLocks noGrp="1"/>
          </p:cNvSpPr>
          <p:nvPr>
            <p:ph type="body" sz="half" idx="2"/>
          </p:nvPr>
        </p:nvSpPr>
        <p:spPr>
          <a:xfrm>
            <a:off x="839788" y="2775937"/>
            <a:ext cx="3932237" cy="3811588"/>
          </a:xfrm>
        </p:spPr>
        <p:txBody>
          <a:bodyPr/>
          <a:lstStyle/>
          <a:p>
            <a:pPr marL="285750" indent="-285750">
              <a:buFont typeface="Arial" panose="020B0604020202020204" pitchFamily="34" charset="0"/>
              <a:buChar char="•"/>
            </a:pPr>
            <a:r>
              <a:rPr lang="en-GB" dirty="0"/>
              <a:t>Breaking into and providing evidence of access to military networks</a:t>
            </a:r>
          </a:p>
          <a:p>
            <a:pPr marL="285750" indent="-285750">
              <a:buFont typeface="Arial" panose="020B0604020202020204" pitchFamily="34" charset="0"/>
              <a:buChar char="•"/>
            </a:pPr>
            <a:r>
              <a:rPr lang="en-GB" dirty="0"/>
              <a:t>Causes mass paranoia </a:t>
            </a:r>
          </a:p>
          <a:p>
            <a:pPr marL="285750" indent="-285750">
              <a:buFont typeface="Arial" panose="020B0604020202020204" pitchFamily="34" charset="0"/>
              <a:buChar char="•"/>
            </a:pPr>
            <a:r>
              <a:rPr lang="en-GB" dirty="0"/>
              <a:t>Targeted country left with a very hard choice. </a:t>
            </a:r>
            <a:endParaRPr lang="en-GB" noProof="0" dirty="0"/>
          </a:p>
        </p:txBody>
      </p:sp>
      <p:sp>
        <p:nvSpPr>
          <p:cNvPr id="9" name="Rectangle 8">
            <a:extLst>
              <a:ext uri="{FF2B5EF4-FFF2-40B4-BE49-F238E27FC236}">
                <a16:creationId xmlns:a16="http://schemas.microsoft.com/office/drawing/2014/main" id="{1EED21A1-1A87-9E6F-BFD6-88042523EAE5}"/>
              </a:ext>
            </a:extLst>
          </p:cNvPr>
          <p:cNvSpPr/>
          <p:nvPr/>
        </p:nvSpPr>
        <p:spPr>
          <a:xfrm>
            <a:off x="0" y="594565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0" name="TextBox 9">
            <a:extLst>
              <a:ext uri="{FF2B5EF4-FFF2-40B4-BE49-F238E27FC236}">
                <a16:creationId xmlns:a16="http://schemas.microsoft.com/office/drawing/2014/main" id="{740CD2AA-AD51-58D1-740B-FBED427E82ED}"/>
              </a:ext>
            </a:extLst>
          </p:cNvPr>
          <p:cNvSpPr txBox="1"/>
          <p:nvPr/>
        </p:nvSpPr>
        <p:spPr>
          <a:xfrm>
            <a:off x="148281" y="6218193"/>
            <a:ext cx="5638908" cy="369332"/>
          </a:xfrm>
          <a:prstGeom prst="rect">
            <a:avLst/>
          </a:prstGeom>
          <a:noFill/>
        </p:spPr>
        <p:txBody>
          <a:bodyPr wrap="square" rtlCol="0">
            <a:spAutoFit/>
          </a:bodyPr>
          <a:lstStyle/>
          <a:p>
            <a:r>
              <a:rPr lang="en-GB" noProof="0" dirty="0"/>
              <a:t>Coercing- Demonstrative Disruption Strikes</a:t>
            </a:r>
          </a:p>
        </p:txBody>
      </p:sp>
      <p:pic>
        <p:nvPicPr>
          <p:cNvPr id="5" name="Picture 4" descr="A screenshot of a computer&#10;&#10;AI-generated content may be incorrect.">
            <a:extLst>
              <a:ext uri="{FF2B5EF4-FFF2-40B4-BE49-F238E27FC236}">
                <a16:creationId xmlns:a16="http://schemas.microsoft.com/office/drawing/2014/main" id="{C0AFAAA1-4678-A7B9-D5DE-96A6C8D08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783" y="2230021"/>
            <a:ext cx="5588991" cy="2397958"/>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144B297-3948-2AF7-FAA3-8D9D03E42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525" y="2230021"/>
            <a:ext cx="5588991" cy="2397958"/>
          </a:xfrm>
          <a:prstGeom prst="rect">
            <a:avLst/>
          </a:prstGeom>
        </p:spPr>
      </p:pic>
    </p:spTree>
    <p:extLst>
      <p:ext uri="{BB962C8B-B14F-4D97-AF65-F5344CB8AC3E}">
        <p14:creationId xmlns:p14="http://schemas.microsoft.com/office/powerpoint/2010/main" val="3566145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C239C-5E7D-0357-8E60-E9E2771FFE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3F21B-C957-9521-031B-F24606FDE2EB}"/>
              </a:ext>
            </a:extLst>
          </p:cNvPr>
          <p:cNvSpPr>
            <a:spLocks noGrp="1"/>
          </p:cNvSpPr>
          <p:nvPr>
            <p:ph type="title"/>
          </p:nvPr>
        </p:nvSpPr>
        <p:spPr/>
        <p:txBody>
          <a:bodyPr/>
          <a:lstStyle/>
          <a:p>
            <a:pPr algn="ctr"/>
            <a:r>
              <a:rPr lang="en-GB" noProof="0" dirty="0">
                <a:solidFill>
                  <a:srgbClr val="C5A96A"/>
                </a:solidFill>
              </a:rPr>
              <a:t>Coercing- The Map </a:t>
            </a:r>
          </a:p>
        </p:txBody>
      </p:sp>
      <p:pic>
        <p:nvPicPr>
          <p:cNvPr id="8" name="Graphic 7">
            <a:extLst>
              <a:ext uri="{FF2B5EF4-FFF2-40B4-BE49-F238E27FC236}">
                <a16:creationId xmlns:a16="http://schemas.microsoft.com/office/drawing/2014/main" id="{6DB2D7AC-6D60-4CDF-D810-4A1D997BB7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8305" y="1529391"/>
            <a:ext cx="8835390" cy="3799217"/>
          </a:xfrm>
          <a:prstGeom prst="rect">
            <a:avLst/>
          </a:prstGeom>
        </p:spPr>
      </p:pic>
      <p:sp>
        <p:nvSpPr>
          <p:cNvPr id="9" name="Rectangle 8">
            <a:extLst>
              <a:ext uri="{FF2B5EF4-FFF2-40B4-BE49-F238E27FC236}">
                <a16:creationId xmlns:a16="http://schemas.microsoft.com/office/drawing/2014/main" id="{CCB94A7C-4727-68B1-453B-0A58A70F701A}"/>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33947BD6-A7CB-5888-2E5E-74F212A7D2DB}"/>
              </a:ext>
            </a:extLst>
          </p:cNvPr>
          <p:cNvSpPr txBox="1"/>
          <p:nvPr/>
        </p:nvSpPr>
        <p:spPr>
          <a:xfrm>
            <a:off x="148281" y="6218193"/>
            <a:ext cx="5638908" cy="369332"/>
          </a:xfrm>
          <a:prstGeom prst="rect">
            <a:avLst/>
          </a:prstGeom>
          <a:noFill/>
        </p:spPr>
        <p:txBody>
          <a:bodyPr wrap="square" rtlCol="0">
            <a:spAutoFit/>
          </a:bodyPr>
          <a:lstStyle/>
          <a:p>
            <a:r>
              <a:rPr lang="en-GB" noProof="0" dirty="0"/>
              <a:t>Coercing- The Map</a:t>
            </a:r>
          </a:p>
        </p:txBody>
      </p:sp>
    </p:spTree>
    <p:extLst>
      <p:ext uri="{BB962C8B-B14F-4D97-AF65-F5344CB8AC3E}">
        <p14:creationId xmlns:p14="http://schemas.microsoft.com/office/powerpoint/2010/main" val="3319324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2572-A3EE-D424-EBCC-B7D8FB499971}"/>
              </a:ext>
            </a:extLst>
          </p:cNvPr>
          <p:cNvSpPr>
            <a:spLocks noGrp="1"/>
          </p:cNvSpPr>
          <p:nvPr>
            <p:ph type="title"/>
          </p:nvPr>
        </p:nvSpPr>
        <p:spPr/>
        <p:txBody>
          <a:bodyPr/>
          <a:lstStyle/>
          <a:p>
            <a:pPr algn="ctr"/>
            <a:r>
              <a:rPr lang="en-GB" noProof="0" dirty="0">
                <a:solidFill>
                  <a:srgbClr val="C5A96A"/>
                </a:solidFill>
              </a:rPr>
              <a:t>Background to the Russo-Georgian War</a:t>
            </a:r>
          </a:p>
        </p:txBody>
      </p:sp>
      <p:sp>
        <p:nvSpPr>
          <p:cNvPr id="3" name="Rectangle 2">
            <a:extLst>
              <a:ext uri="{FF2B5EF4-FFF2-40B4-BE49-F238E27FC236}">
                <a16:creationId xmlns:a16="http://schemas.microsoft.com/office/drawing/2014/main" id="{1E502CBE-56A1-7A20-12C4-D11B06301F6E}"/>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4" name="TextBox 3">
            <a:extLst>
              <a:ext uri="{FF2B5EF4-FFF2-40B4-BE49-F238E27FC236}">
                <a16:creationId xmlns:a16="http://schemas.microsoft.com/office/drawing/2014/main" id="{90453057-2121-3015-17AC-E90D73EB387F}"/>
              </a:ext>
            </a:extLst>
          </p:cNvPr>
          <p:cNvSpPr txBox="1"/>
          <p:nvPr/>
        </p:nvSpPr>
        <p:spPr>
          <a:xfrm>
            <a:off x="148281" y="6218193"/>
            <a:ext cx="5638908" cy="369332"/>
          </a:xfrm>
          <a:prstGeom prst="rect">
            <a:avLst/>
          </a:prstGeom>
          <a:noFill/>
        </p:spPr>
        <p:txBody>
          <a:bodyPr wrap="square" rtlCol="0">
            <a:spAutoFit/>
          </a:bodyPr>
          <a:lstStyle/>
          <a:p>
            <a:r>
              <a:rPr lang="en-GB" noProof="0" dirty="0"/>
              <a:t>Background to the Russo-Georgian War</a:t>
            </a:r>
          </a:p>
        </p:txBody>
      </p:sp>
      <p:pic>
        <p:nvPicPr>
          <p:cNvPr id="1026" name="Picture 2" descr="The 2008 Russo-Georgian War: Putin's green light - Atlantic Council">
            <a:extLst>
              <a:ext uri="{FF2B5EF4-FFF2-40B4-BE49-F238E27FC236}">
                <a16:creationId xmlns:a16="http://schemas.microsoft.com/office/drawing/2014/main" id="{05C6010E-3843-D191-E471-CA9AEF081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125" y="1475106"/>
            <a:ext cx="5519749" cy="390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878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941D1-5AD8-E6BD-5562-287A7B252013}"/>
            </a:ext>
          </a:extLst>
        </p:cNvPr>
        <p:cNvGrpSpPr/>
        <p:nvPr/>
      </p:nvGrpSpPr>
      <p:grpSpPr>
        <a:xfrm>
          <a:off x="0" y="0"/>
          <a:ext cx="0" cy="0"/>
          <a:chOff x="0" y="0"/>
          <a:chExt cx="0" cy="0"/>
        </a:xfrm>
      </p:grpSpPr>
      <p:pic>
        <p:nvPicPr>
          <p:cNvPr id="21" name="Graphic 20">
            <a:extLst>
              <a:ext uri="{FF2B5EF4-FFF2-40B4-BE49-F238E27FC236}">
                <a16:creationId xmlns:a16="http://schemas.microsoft.com/office/drawing/2014/main" id="{F82EC959-F62C-35AA-01BA-A2D1E077FC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8305" y="1535916"/>
            <a:ext cx="8832558" cy="3798000"/>
          </a:xfrm>
          <a:prstGeom prst="rect">
            <a:avLst/>
          </a:prstGeom>
        </p:spPr>
      </p:pic>
      <p:sp>
        <p:nvSpPr>
          <p:cNvPr id="2" name="Title 1">
            <a:extLst>
              <a:ext uri="{FF2B5EF4-FFF2-40B4-BE49-F238E27FC236}">
                <a16:creationId xmlns:a16="http://schemas.microsoft.com/office/drawing/2014/main" id="{7DBAE1E1-FFDB-92C1-AA4F-CFC8629EFBC7}"/>
              </a:ext>
            </a:extLst>
          </p:cNvPr>
          <p:cNvSpPr>
            <a:spLocks noGrp="1"/>
          </p:cNvSpPr>
          <p:nvPr>
            <p:ph type="title"/>
          </p:nvPr>
        </p:nvSpPr>
        <p:spPr/>
        <p:txBody>
          <a:bodyPr/>
          <a:lstStyle/>
          <a:p>
            <a:pPr algn="ctr"/>
            <a:r>
              <a:rPr lang="en-GB" noProof="0" dirty="0">
                <a:solidFill>
                  <a:srgbClr val="C5A96A"/>
                </a:solidFill>
              </a:rPr>
              <a:t>Demonstrative Disruption Strikes</a:t>
            </a:r>
          </a:p>
        </p:txBody>
      </p:sp>
      <p:sp>
        <p:nvSpPr>
          <p:cNvPr id="9" name="Rectangle 8">
            <a:extLst>
              <a:ext uri="{FF2B5EF4-FFF2-40B4-BE49-F238E27FC236}">
                <a16:creationId xmlns:a16="http://schemas.microsoft.com/office/drawing/2014/main" id="{1BF98C5F-599A-B13C-D32E-64E79939FC35}"/>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12" name="TextBox 11">
            <a:extLst>
              <a:ext uri="{FF2B5EF4-FFF2-40B4-BE49-F238E27FC236}">
                <a16:creationId xmlns:a16="http://schemas.microsoft.com/office/drawing/2014/main" id="{FDF39A31-2F47-1809-C42D-3C8F53318681}"/>
              </a:ext>
            </a:extLst>
          </p:cNvPr>
          <p:cNvSpPr txBox="1"/>
          <p:nvPr/>
        </p:nvSpPr>
        <p:spPr>
          <a:xfrm>
            <a:off x="148281" y="6218193"/>
            <a:ext cx="5638908" cy="369332"/>
          </a:xfrm>
          <a:prstGeom prst="rect">
            <a:avLst/>
          </a:prstGeom>
          <a:noFill/>
        </p:spPr>
        <p:txBody>
          <a:bodyPr wrap="square" rtlCol="0">
            <a:spAutoFit/>
          </a:bodyPr>
          <a:lstStyle/>
          <a:p>
            <a:r>
              <a:rPr lang="en-GB" noProof="0" dirty="0"/>
              <a:t>Demonstrative Disruption Strikes (Map)</a:t>
            </a:r>
          </a:p>
        </p:txBody>
      </p:sp>
      <p:sp>
        <p:nvSpPr>
          <p:cNvPr id="3" name="TextBox 2">
            <a:extLst>
              <a:ext uri="{FF2B5EF4-FFF2-40B4-BE49-F238E27FC236}">
                <a16:creationId xmlns:a16="http://schemas.microsoft.com/office/drawing/2014/main" id="{70BC5939-E827-819D-94DB-F4386C419AD1}"/>
              </a:ext>
            </a:extLst>
          </p:cNvPr>
          <p:cNvSpPr txBox="1"/>
          <p:nvPr/>
        </p:nvSpPr>
        <p:spPr>
          <a:xfrm>
            <a:off x="10065068" y="2567578"/>
            <a:ext cx="2228532" cy="646331"/>
          </a:xfrm>
          <a:prstGeom prst="rect">
            <a:avLst/>
          </a:prstGeom>
          <a:noFill/>
        </p:spPr>
        <p:txBody>
          <a:bodyPr wrap="square" rtlCol="0">
            <a:spAutoFit/>
          </a:bodyPr>
          <a:lstStyle/>
          <a:p>
            <a:r>
              <a:rPr lang="en-GB" noProof="0" dirty="0">
                <a:solidFill>
                  <a:srgbClr val="FF0000"/>
                </a:solidFill>
              </a:rPr>
              <a:t>Georgia (2008)</a:t>
            </a:r>
          </a:p>
          <a:p>
            <a:r>
              <a:rPr lang="en-GB" dirty="0">
                <a:solidFill>
                  <a:srgbClr val="FF0000"/>
                </a:solidFill>
              </a:rPr>
              <a:t>DDoS Campaign </a:t>
            </a:r>
            <a:endParaRPr lang="en-GB" noProof="0" dirty="0">
              <a:solidFill>
                <a:srgbClr val="FF0000"/>
              </a:solidFill>
            </a:endParaRPr>
          </a:p>
        </p:txBody>
      </p:sp>
      <p:cxnSp>
        <p:nvCxnSpPr>
          <p:cNvPr id="6" name="Straight Arrow Connector 5">
            <a:extLst>
              <a:ext uri="{FF2B5EF4-FFF2-40B4-BE49-F238E27FC236}">
                <a16:creationId xmlns:a16="http://schemas.microsoft.com/office/drawing/2014/main" id="{20E1DFBA-8B30-C438-AF48-6F2E75592D60}"/>
              </a:ext>
            </a:extLst>
          </p:cNvPr>
          <p:cNvCxnSpPr>
            <a:cxnSpLocks/>
            <a:stCxn id="3" idx="1"/>
          </p:cNvCxnSpPr>
          <p:nvPr/>
        </p:nvCxnSpPr>
        <p:spPr>
          <a:xfrm flipH="1" flipV="1">
            <a:off x="7058025" y="2567577"/>
            <a:ext cx="3007043" cy="323167"/>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2622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990A4-4DAB-3279-11D9-6EAD26A47C88}"/>
            </a:ext>
          </a:extLst>
        </p:cNvPr>
        <p:cNvGrpSpPr/>
        <p:nvPr/>
      </p:nvGrpSpPr>
      <p:grpSpPr>
        <a:xfrm>
          <a:off x="0" y="0"/>
          <a:ext cx="0" cy="0"/>
          <a:chOff x="0" y="0"/>
          <a:chExt cx="0" cy="0"/>
        </a:xfrm>
      </p:grpSpPr>
      <p:pic>
        <p:nvPicPr>
          <p:cNvPr id="5" name="Picture 2" descr="How does Ukraine war end? Experts say 2023 could prove decisive, dangerous  — Harvard Gazette">
            <a:extLst>
              <a:ext uri="{FF2B5EF4-FFF2-40B4-BE49-F238E27FC236}">
                <a16:creationId xmlns:a16="http://schemas.microsoft.com/office/drawing/2014/main" id="{75A65FC1-A4C7-7AA9-6810-8159A6E68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125" y="1475105"/>
            <a:ext cx="5519748" cy="39077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2E9EF8-C4B0-1169-34CA-611D6C4F165D}"/>
              </a:ext>
            </a:extLst>
          </p:cNvPr>
          <p:cNvSpPr>
            <a:spLocks noGrp="1"/>
          </p:cNvSpPr>
          <p:nvPr>
            <p:ph type="title"/>
          </p:nvPr>
        </p:nvSpPr>
        <p:spPr/>
        <p:txBody>
          <a:bodyPr/>
          <a:lstStyle/>
          <a:p>
            <a:pPr algn="ctr"/>
            <a:r>
              <a:rPr lang="en-GB" noProof="0" dirty="0">
                <a:solidFill>
                  <a:srgbClr val="C5A96A"/>
                </a:solidFill>
              </a:rPr>
              <a:t>Background to the Russo-Ukrainian War</a:t>
            </a:r>
          </a:p>
        </p:txBody>
      </p:sp>
      <p:sp>
        <p:nvSpPr>
          <p:cNvPr id="3" name="Rectangle 2">
            <a:extLst>
              <a:ext uri="{FF2B5EF4-FFF2-40B4-BE49-F238E27FC236}">
                <a16:creationId xmlns:a16="http://schemas.microsoft.com/office/drawing/2014/main" id="{CAF02443-3FAF-B45F-A3B9-024A9413B595}"/>
              </a:ext>
            </a:extLst>
          </p:cNvPr>
          <p:cNvSpPr/>
          <p:nvPr/>
        </p:nvSpPr>
        <p:spPr>
          <a:xfrm>
            <a:off x="0" y="5947719"/>
            <a:ext cx="12192000" cy="910281"/>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C5A96A"/>
              </a:solidFill>
            </a:endParaRPr>
          </a:p>
        </p:txBody>
      </p:sp>
      <p:sp>
        <p:nvSpPr>
          <p:cNvPr id="4" name="TextBox 3">
            <a:extLst>
              <a:ext uri="{FF2B5EF4-FFF2-40B4-BE49-F238E27FC236}">
                <a16:creationId xmlns:a16="http://schemas.microsoft.com/office/drawing/2014/main" id="{C73B40AC-A104-BE67-0055-6515A1ED2A23}"/>
              </a:ext>
            </a:extLst>
          </p:cNvPr>
          <p:cNvSpPr txBox="1"/>
          <p:nvPr/>
        </p:nvSpPr>
        <p:spPr>
          <a:xfrm>
            <a:off x="148281" y="6218193"/>
            <a:ext cx="5638908" cy="369332"/>
          </a:xfrm>
          <a:prstGeom prst="rect">
            <a:avLst/>
          </a:prstGeom>
          <a:noFill/>
        </p:spPr>
        <p:txBody>
          <a:bodyPr wrap="square" rtlCol="0">
            <a:spAutoFit/>
          </a:bodyPr>
          <a:lstStyle/>
          <a:p>
            <a:r>
              <a:rPr lang="en-GB" noProof="0" dirty="0"/>
              <a:t>Background to the Russo-Ukrainian War</a:t>
            </a:r>
          </a:p>
        </p:txBody>
      </p:sp>
    </p:spTree>
    <p:extLst>
      <p:ext uri="{BB962C8B-B14F-4D97-AF65-F5344CB8AC3E}">
        <p14:creationId xmlns:p14="http://schemas.microsoft.com/office/powerpoint/2010/main" val="696736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17C7EFBE-E32E-5175-9B18-E7E9544ED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6167" y="0"/>
            <a:ext cx="9699665" cy="6858000"/>
          </a:xfrm>
          <a:prstGeom prst="rect">
            <a:avLst/>
          </a:prstGeom>
        </p:spPr>
      </p:pic>
      <p:sp>
        <p:nvSpPr>
          <p:cNvPr id="7" name="Rectangle 6">
            <a:extLst>
              <a:ext uri="{FF2B5EF4-FFF2-40B4-BE49-F238E27FC236}">
                <a16:creationId xmlns:a16="http://schemas.microsoft.com/office/drawing/2014/main" id="{26BBC2BC-2E12-068E-681F-D7787D013884}"/>
              </a:ext>
            </a:extLst>
          </p:cNvPr>
          <p:cNvSpPr/>
          <p:nvPr/>
        </p:nvSpPr>
        <p:spPr>
          <a:xfrm>
            <a:off x="0" y="0"/>
            <a:ext cx="500743" cy="6858000"/>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D54C24-16F4-78F9-FF2C-97E45916F62E}"/>
              </a:ext>
            </a:extLst>
          </p:cNvPr>
          <p:cNvSpPr/>
          <p:nvPr/>
        </p:nvSpPr>
        <p:spPr>
          <a:xfrm>
            <a:off x="11691256" y="0"/>
            <a:ext cx="500743" cy="6858000"/>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3A512D-3EBE-E542-6536-D478384A2D8F}"/>
              </a:ext>
            </a:extLst>
          </p:cNvPr>
          <p:cNvSpPr txBox="1"/>
          <p:nvPr/>
        </p:nvSpPr>
        <p:spPr>
          <a:xfrm>
            <a:off x="500743" y="0"/>
            <a:ext cx="2057400" cy="369332"/>
          </a:xfrm>
          <a:prstGeom prst="rect">
            <a:avLst/>
          </a:prstGeom>
          <a:noFill/>
        </p:spPr>
        <p:txBody>
          <a:bodyPr wrap="square" rtlCol="0">
            <a:spAutoFit/>
          </a:bodyPr>
          <a:lstStyle/>
          <a:p>
            <a:r>
              <a:rPr lang="en-GB" dirty="0"/>
              <a:t>Pre 2022</a:t>
            </a:r>
          </a:p>
        </p:txBody>
      </p:sp>
      <p:sp>
        <p:nvSpPr>
          <p:cNvPr id="14" name="Rectangle 13">
            <a:extLst>
              <a:ext uri="{FF2B5EF4-FFF2-40B4-BE49-F238E27FC236}">
                <a16:creationId xmlns:a16="http://schemas.microsoft.com/office/drawing/2014/main" id="{51862945-00CA-6E9E-11FA-DF0A94AA7CE8}"/>
              </a:ext>
            </a:extLst>
          </p:cNvPr>
          <p:cNvSpPr/>
          <p:nvPr/>
        </p:nvSpPr>
        <p:spPr>
          <a:xfrm>
            <a:off x="1643744" y="1556657"/>
            <a:ext cx="1328057" cy="7293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9D650AA-3796-4F50-808E-62D0105B2700}"/>
              </a:ext>
            </a:extLst>
          </p:cNvPr>
          <p:cNvSpPr/>
          <p:nvPr/>
        </p:nvSpPr>
        <p:spPr>
          <a:xfrm>
            <a:off x="2157970" y="4713514"/>
            <a:ext cx="1328058"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08E489E-1D54-7FCA-BE97-1D000D2C9EB8}"/>
              </a:ext>
            </a:extLst>
          </p:cNvPr>
          <p:cNvSpPr/>
          <p:nvPr/>
        </p:nvSpPr>
        <p:spPr>
          <a:xfrm>
            <a:off x="2713142" y="478580"/>
            <a:ext cx="1328057"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1023E3E-28CE-93D6-1B99-69E7BB793810}"/>
              </a:ext>
            </a:extLst>
          </p:cNvPr>
          <p:cNvSpPr/>
          <p:nvPr/>
        </p:nvSpPr>
        <p:spPr>
          <a:xfrm>
            <a:off x="4822372" y="1132114"/>
            <a:ext cx="1601746" cy="10506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83B25C3-A1F0-52C3-10C9-8BA413682732}"/>
              </a:ext>
            </a:extLst>
          </p:cNvPr>
          <p:cNvSpPr/>
          <p:nvPr/>
        </p:nvSpPr>
        <p:spPr>
          <a:xfrm>
            <a:off x="5767885" y="4631676"/>
            <a:ext cx="1601746"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14995C11-C015-DFF7-B201-43DE19C87CC8}"/>
              </a:ext>
            </a:extLst>
          </p:cNvPr>
          <p:cNvSpPr/>
          <p:nvPr/>
        </p:nvSpPr>
        <p:spPr>
          <a:xfrm>
            <a:off x="6803572" y="353199"/>
            <a:ext cx="1796142"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95485A6-B74C-D46C-A9BB-27C846F1B60C}"/>
              </a:ext>
            </a:extLst>
          </p:cNvPr>
          <p:cNvSpPr/>
          <p:nvPr/>
        </p:nvSpPr>
        <p:spPr>
          <a:xfrm>
            <a:off x="7701643" y="5410591"/>
            <a:ext cx="1796142"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4C14C35-0999-75CE-4A4B-F9969EF89831}"/>
              </a:ext>
            </a:extLst>
          </p:cNvPr>
          <p:cNvSpPr/>
          <p:nvPr/>
        </p:nvSpPr>
        <p:spPr>
          <a:xfrm>
            <a:off x="8599714" y="1063981"/>
            <a:ext cx="1484848"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80359331-0040-3091-A91E-2AF33652AD90}"/>
              </a:ext>
            </a:extLst>
          </p:cNvPr>
          <p:cNvGrpSpPr/>
          <p:nvPr/>
        </p:nvGrpSpPr>
        <p:grpSpPr>
          <a:xfrm>
            <a:off x="3327400" y="5459381"/>
            <a:ext cx="1494971" cy="968829"/>
            <a:chOff x="3327400" y="5459381"/>
            <a:chExt cx="1494971" cy="968829"/>
          </a:xfrm>
        </p:grpSpPr>
        <p:sp>
          <p:nvSpPr>
            <p:cNvPr id="17" name="Rectangle 16">
              <a:extLst>
                <a:ext uri="{FF2B5EF4-FFF2-40B4-BE49-F238E27FC236}">
                  <a16:creationId xmlns:a16="http://schemas.microsoft.com/office/drawing/2014/main" id="{8AE189C9-2EEF-1D90-6A19-A9F7F1FE8E85}"/>
                </a:ext>
              </a:extLst>
            </p:cNvPr>
            <p:cNvSpPr/>
            <p:nvPr/>
          </p:nvSpPr>
          <p:spPr>
            <a:xfrm>
              <a:off x="3429000" y="5459381"/>
              <a:ext cx="1393371"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7780C81-EF5F-6B35-5FC7-15B8260F1D2D}"/>
                </a:ext>
              </a:extLst>
            </p:cNvPr>
            <p:cNvSpPr/>
            <p:nvPr/>
          </p:nvSpPr>
          <p:spPr>
            <a:xfrm>
              <a:off x="3327400" y="5803900"/>
              <a:ext cx="101600" cy="2984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3779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1"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B3CF3-1399-DC27-8468-B8A3B35FC695}"/>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4D3EF478-BD2D-94D3-857F-C0D221F104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6167" y="0"/>
            <a:ext cx="9699665" cy="6858000"/>
          </a:xfrm>
          <a:prstGeom prst="rect">
            <a:avLst/>
          </a:prstGeom>
        </p:spPr>
      </p:pic>
      <p:sp>
        <p:nvSpPr>
          <p:cNvPr id="7" name="Rectangle 6">
            <a:extLst>
              <a:ext uri="{FF2B5EF4-FFF2-40B4-BE49-F238E27FC236}">
                <a16:creationId xmlns:a16="http://schemas.microsoft.com/office/drawing/2014/main" id="{DFAF59B9-7B75-0701-E774-A2AA2B9B965A}"/>
              </a:ext>
            </a:extLst>
          </p:cNvPr>
          <p:cNvSpPr/>
          <p:nvPr/>
        </p:nvSpPr>
        <p:spPr>
          <a:xfrm>
            <a:off x="0" y="0"/>
            <a:ext cx="500743" cy="6858000"/>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48B0F00-E902-6E66-AC10-9E87C65E9489}"/>
              </a:ext>
            </a:extLst>
          </p:cNvPr>
          <p:cNvSpPr/>
          <p:nvPr/>
        </p:nvSpPr>
        <p:spPr>
          <a:xfrm>
            <a:off x="11691256" y="0"/>
            <a:ext cx="500743" cy="6858000"/>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D9F3517-8D80-D789-208A-A3D3BB865DFF}"/>
              </a:ext>
            </a:extLst>
          </p:cNvPr>
          <p:cNvSpPr txBox="1"/>
          <p:nvPr/>
        </p:nvSpPr>
        <p:spPr>
          <a:xfrm>
            <a:off x="500742" y="0"/>
            <a:ext cx="2585357" cy="369332"/>
          </a:xfrm>
          <a:prstGeom prst="rect">
            <a:avLst/>
          </a:prstGeom>
          <a:noFill/>
        </p:spPr>
        <p:txBody>
          <a:bodyPr wrap="square" rtlCol="0">
            <a:spAutoFit/>
          </a:bodyPr>
          <a:lstStyle/>
          <a:p>
            <a:r>
              <a:rPr lang="en-GB" dirty="0"/>
              <a:t>Jan 2022 – Mar 2022</a:t>
            </a:r>
          </a:p>
        </p:txBody>
      </p:sp>
      <p:sp>
        <p:nvSpPr>
          <p:cNvPr id="14" name="Rectangle 13">
            <a:extLst>
              <a:ext uri="{FF2B5EF4-FFF2-40B4-BE49-F238E27FC236}">
                <a16:creationId xmlns:a16="http://schemas.microsoft.com/office/drawing/2014/main" id="{34ECACF8-1865-9AF7-B32E-C9F7E470CD4D}"/>
              </a:ext>
            </a:extLst>
          </p:cNvPr>
          <p:cNvSpPr/>
          <p:nvPr/>
        </p:nvSpPr>
        <p:spPr>
          <a:xfrm>
            <a:off x="1643744" y="1235333"/>
            <a:ext cx="1442355" cy="10506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C0E0092-5E9E-8FA4-F081-D4E3DFE8D841}"/>
              </a:ext>
            </a:extLst>
          </p:cNvPr>
          <p:cNvSpPr/>
          <p:nvPr/>
        </p:nvSpPr>
        <p:spPr>
          <a:xfrm>
            <a:off x="2157970" y="4713514"/>
            <a:ext cx="1328058"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7F6C884-2DEB-29AF-4436-8653A940FF20}"/>
              </a:ext>
            </a:extLst>
          </p:cNvPr>
          <p:cNvSpPr/>
          <p:nvPr/>
        </p:nvSpPr>
        <p:spPr>
          <a:xfrm>
            <a:off x="2895600" y="478580"/>
            <a:ext cx="1145599"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42B280F-461E-E18A-31C6-7812ECC2665C}"/>
              </a:ext>
            </a:extLst>
          </p:cNvPr>
          <p:cNvSpPr/>
          <p:nvPr/>
        </p:nvSpPr>
        <p:spPr>
          <a:xfrm>
            <a:off x="4822372" y="901700"/>
            <a:ext cx="1601746" cy="12810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E70DF10-C066-2381-03B6-40F8DD7449C3}"/>
              </a:ext>
            </a:extLst>
          </p:cNvPr>
          <p:cNvSpPr/>
          <p:nvPr/>
        </p:nvSpPr>
        <p:spPr>
          <a:xfrm>
            <a:off x="5767884" y="4631676"/>
            <a:ext cx="1796141"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368EEA1-73E6-DEBE-B2A3-F32B69DFD4DA}"/>
              </a:ext>
            </a:extLst>
          </p:cNvPr>
          <p:cNvSpPr/>
          <p:nvPr/>
        </p:nvSpPr>
        <p:spPr>
          <a:xfrm>
            <a:off x="6803572" y="353199"/>
            <a:ext cx="1796142"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000B435-4790-37C6-4472-65EFB6D14BAE}"/>
              </a:ext>
            </a:extLst>
          </p:cNvPr>
          <p:cNvSpPr/>
          <p:nvPr/>
        </p:nvSpPr>
        <p:spPr>
          <a:xfrm>
            <a:off x="7701643" y="5410591"/>
            <a:ext cx="1796142"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B5AA35D-5D6C-8F66-FE69-5B02C0DC3DE2}"/>
              </a:ext>
            </a:extLst>
          </p:cNvPr>
          <p:cNvSpPr/>
          <p:nvPr/>
        </p:nvSpPr>
        <p:spPr>
          <a:xfrm>
            <a:off x="8539845" y="1333500"/>
            <a:ext cx="1601746" cy="952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B4B0A27F-5B56-6132-46A6-F5E47B501EA9}"/>
              </a:ext>
            </a:extLst>
          </p:cNvPr>
          <p:cNvGrpSpPr/>
          <p:nvPr/>
        </p:nvGrpSpPr>
        <p:grpSpPr>
          <a:xfrm>
            <a:off x="3220626" y="5459381"/>
            <a:ext cx="1601745" cy="1281081"/>
            <a:chOff x="3327400" y="5459381"/>
            <a:chExt cx="1494971" cy="968829"/>
          </a:xfrm>
        </p:grpSpPr>
        <p:sp>
          <p:nvSpPr>
            <p:cNvPr id="17" name="Rectangle 16">
              <a:extLst>
                <a:ext uri="{FF2B5EF4-FFF2-40B4-BE49-F238E27FC236}">
                  <a16:creationId xmlns:a16="http://schemas.microsoft.com/office/drawing/2014/main" id="{955CA5D5-8522-F6AC-0A7F-03EAB9F94B61}"/>
                </a:ext>
              </a:extLst>
            </p:cNvPr>
            <p:cNvSpPr/>
            <p:nvPr/>
          </p:nvSpPr>
          <p:spPr>
            <a:xfrm>
              <a:off x="3429000" y="5459381"/>
              <a:ext cx="1393371"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EE423BD6-3167-1A76-A310-BB7753D3EA85}"/>
                </a:ext>
              </a:extLst>
            </p:cNvPr>
            <p:cNvSpPr/>
            <p:nvPr/>
          </p:nvSpPr>
          <p:spPr>
            <a:xfrm>
              <a:off x="3327400" y="5803900"/>
              <a:ext cx="101600" cy="2984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603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1" grpId="0" animBg="1"/>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13458-1637-4CFF-CE41-2D153EDD8B8B}"/>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ED2BD3A4-47EE-4126-4117-9E395CC463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6167" y="0"/>
            <a:ext cx="9699665" cy="6858000"/>
          </a:xfrm>
          <a:prstGeom prst="rect">
            <a:avLst/>
          </a:prstGeom>
        </p:spPr>
      </p:pic>
      <p:sp>
        <p:nvSpPr>
          <p:cNvPr id="7" name="Rectangle 6">
            <a:extLst>
              <a:ext uri="{FF2B5EF4-FFF2-40B4-BE49-F238E27FC236}">
                <a16:creationId xmlns:a16="http://schemas.microsoft.com/office/drawing/2014/main" id="{41DFED90-B252-EB93-1221-EAEB262F6B37}"/>
              </a:ext>
            </a:extLst>
          </p:cNvPr>
          <p:cNvSpPr/>
          <p:nvPr/>
        </p:nvSpPr>
        <p:spPr>
          <a:xfrm>
            <a:off x="0" y="0"/>
            <a:ext cx="500743" cy="6858000"/>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17F0217-5FB7-2D44-8925-9FFFA4501DE9}"/>
              </a:ext>
            </a:extLst>
          </p:cNvPr>
          <p:cNvSpPr/>
          <p:nvPr/>
        </p:nvSpPr>
        <p:spPr>
          <a:xfrm>
            <a:off x="11691256" y="0"/>
            <a:ext cx="500743" cy="6858000"/>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B44C741-6A04-0831-D2EC-E414D201DBB5}"/>
              </a:ext>
            </a:extLst>
          </p:cNvPr>
          <p:cNvSpPr txBox="1"/>
          <p:nvPr/>
        </p:nvSpPr>
        <p:spPr>
          <a:xfrm>
            <a:off x="500742" y="0"/>
            <a:ext cx="2585357" cy="369332"/>
          </a:xfrm>
          <a:prstGeom prst="rect">
            <a:avLst/>
          </a:prstGeom>
          <a:noFill/>
        </p:spPr>
        <p:txBody>
          <a:bodyPr wrap="square" rtlCol="0">
            <a:spAutoFit/>
          </a:bodyPr>
          <a:lstStyle/>
          <a:p>
            <a:r>
              <a:rPr lang="en-GB" dirty="0"/>
              <a:t>Mar 2022 – Apr 2022</a:t>
            </a:r>
          </a:p>
        </p:txBody>
      </p:sp>
      <p:sp>
        <p:nvSpPr>
          <p:cNvPr id="14" name="Rectangle 13">
            <a:extLst>
              <a:ext uri="{FF2B5EF4-FFF2-40B4-BE49-F238E27FC236}">
                <a16:creationId xmlns:a16="http://schemas.microsoft.com/office/drawing/2014/main" id="{A0EA4DD5-A6C3-A3A9-8D6C-118B752E96B0}"/>
              </a:ext>
            </a:extLst>
          </p:cNvPr>
          <p:cNvSpPr/>
          <p:nvPr/>
        </p:nvSpPr>
        <p:spPr>
          <a:xfrm>
            <a:off x="1643744" y="1235333"/>
            <a:ext cx="1442355" cy="10506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AF4518C-1469-DCA0-C153-C05A5DBC79CF}"/>
              </a:ext>
            </a:extLst>
          </p:cNvPr>
          <p:cNvSpPr/>
          <p:nvPr/>
        </p:nvSpPr>
        <p:spPr>
          <a:xfrm>
            <a:off x="2090057" y="4315849"/>
            <a:ext cx="1583868" cy="10506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4EEC9A7-BC6D-A4CE-0F80-3F39E9EB932B}"/>
              </a:ext>
            </a:extLst>
          </p:cNvPr>
          <p:cNvSpPr/>
          <p:nvPr/>
        </p:nvSpPr>
        <p:spPr>
          <a:xfrm>
            <a:off x="3086099" y="351971"/>
            <a:ext cx="1583868"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6CEC585-A9C3-92C7-2950-95531F86E040}"/>
              </a:ext>
            </a:extLst>
          </p:cNvPr>
          <p:cNvSpPr/>
          <p:nvPr/>
        </p:nvSpPr>
        <p:spPr>
          <a:xfrm>
            <a:off x="4822372" y="901700"/>
            <a:ext cx="1601746" cy="12810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7F7D1ADB-5418-3415-2EC4-46A3703CB939}"/>
              </a:ext>
            </a:extLst>
          </p:cNvPr>
          <p:cNvSpPr/>
          <p:nvPr/>
        </p:nvSpPr>
        <p:spPr>
          <a:xfrm>
            <a:off x="5767884" y="4631676"/>
            <a:ext cx="1796141"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28630AAA-3A3C-0482-D653-D3C1D91F64B2}"/>
              </a:ext>
            </a:extLst>
          </p:cNvPr>
          <p:cNvSpPr/>
          <p:nvPr/>
        </p:nvSpPr>
        <p:spPr>
          <a:xfrm>
            <a:off x="6803572" y="353199"/>
            <a:ext cx="1796142"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A432B0E-493F-D289-FA29-04D9CCF4D22E}"/>
              </a:ext>
            </a:extLst>
          </p:cNvPr>
          <p:cNvSpPr/>
          <p:nvPr/>
        </p:nvSpPr>
        <p:spPr>
          <a:xfrm>
            <a:off x="7701643" y="5410591"/>
            <a:ext cx="1796142" cy="13298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4EA150D-E9B2-6C8C-0700-AC2DE699813B}"/>
              </a:ext>
            </a:extLst>
          </p:cNvPr>
          <p:cNvSpPr/>
          <p:nvPr/>
        </p:nvSpPr>
        <p:spPr>
          <a:xfrm>
            <a:off x="8349869" y="1271004"/>
            <a:ext cx="1958902" cy="952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BD0403F9-95B4-4E5D-D583-C5A33D8B893F}"/>
              </a:ext>
            </a:extLst>
          </p:cNvPr>
          <p:cNvGrpSpPr/>
          <p:nvPr/>
        </p:nvGrpSpPr>
        <p:grpSpPr>
          <a:xfrm>
            <a:off x="2971800" y="5459381"/>
            <a:ext cx="2044967" cy="1281081"/>
            <a:chOff x="3327400" y="5459381"/>
            <a:chExt cx="1494971" cy="968829"/>
          </a:xfrm>
        </p:grpSpPr>
        <p:sp>
          <p:nvSpPr>
            <p:cNvPr id="17" name="Rectangle 16">
              <a:extLst>
                <a:ext uri="{FF2B5EF4-FFF2-40B4-BE49-F238E27FC236}">
                  <a16:creationId xmlns:a16="http://schemas.microsoft.com/office/drawing/2014/main" id="{14FDE03D-6DCA-567E-29E7-9CC72CCDF91A}"/>
                </a:ext>
              </a:extLst>
            </p:cNvPr>
            <p:cNvSpPr/>
            <p:nvPr/>
          </p:nvSpPr>
          <p:spPr>
            <a:xfrm>
              <a:off x="3429000" y="5459381"/>
              <a:ext cx="1393371"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E11969AB-FDA2-79CD-037E-DD7C687E4E1A}"/>
                </a:ext>
              </a:extLst>
            </p:cNvPr>
            <p:cNvSpPr/>
            <p:nvPr/>
          </p:nvSpPr>
          <p:spPr>
            <a:xfrm>
              <a:off x="3327400" y="5803900"/>
              <a:ext cx="101600" cy="2984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1691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5F71E-64A0-0C1A-5EA1-A571DE8B861E}"/>
            </a:ext>
          </a:extLst>
        </p:cNvPr>
        <p:cNvGrpSpPr/>
        <p:nvPr/>
      </p:nvGrpSpPr>
      <p:grpSpPr>
        <a:xfrm>
          <a:off x="0" y="0"/>
          <a:ext cx="0" cy="0"/>
          <a:chOff x="0" y="0"/>
          <a:chExt cx="0" cy="0"/>
        </a:xfrm>
      </p:grpSpPr>
      <p:pic>
        <p:nvPicPr>
          <p:cNvPr id="2050" name="Picture 2" descr="13 Interesting Hidden Details About Dutch Van Der Linde In Red Dead ...">
            <a:extLst>
              <a:ext uri="{FF2B5EF4-FFF2-40B4-BE49-F238E27FC236}">
                <a16:creationId xmlns:a16="http://schemas.microsoft.com/office/drawing/2014/main" id="{5C14C7E2-3EF5-7E59-1ED4-B95E5A04C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18052"/>
            <a:ext cx="1754659" cy="805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FBF938-A488-D384-0D87-5D0A41336B4A}"/>
              </a:ext>
            </a:extLst>
          </p:cNvPr>
          <p:cNvSpPr>
            <a:spLocks noGrp="1"/>
          </p:cNvSpPr>
          <p:nvPr>
            <p:ph type="title"/>
          </p:nvPr>
        </p:nvSpPr>
        <p:spPr/>
        <p:txBody>
          <a:bodyPr/>
          <a:lstStyle/>
          <a:p>
            <a:r>
              <a:rPr lang="en-GB" noProof="0" dirty="0">
                <a:solidFill>
                  <a:srgbClr val="C5A96A"/>
                </a:solidFill>
                <a:latin typeface="Bahnschrift SemiBold Condensed" panose="020B0502040204020203" pitchFamily="34" charset="0"/>
              </a:rPr>
              <a:t>THE PLAN </a:t>
            </a:r>
            <a:r>
              <a:rPr lang="en-GB" noProof="0" dirty="0">
                <a:solidFill>
                  <a:srgbClr val="C5A96A"/>
                </a:solidFill>
              </a:rPr>
              <a:t>	(important)</a:t>
            </a:r>
          </a:p>
        </p:txBody>
      </p:sp>
      <p:sp>
        <p:nvSpPr>
          <p:cNvPr id="4" name="Rectangle 3">
            <a:extLst>
              <a:ext uri="{FF2B5EF4-FFF2-40B4-BE49-F238E27FC236}">
                <a16:creationId xmlns:a16="http://schemas.microsoft.com/office/drawing/2014/main" id="{F8286C92-930C-924E-02A9-5D60085B8ED8}"/>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8" name="Picture 7">
            <a:extLst>
              <a:ext uri="{FF2B5EF4-FFF2-40B4-BE49-F238E27FC236}">
                <a16:creationId xmlns:a16="http://schemas.microsoft.com/office/drawing/2014/main" id="{C31812F5-7341-2A76-7074-B9045BF1124B}"/>
              </a:ext>
            </a:extLst>
          </p:cNvPr>
          <p:cNvPicPr>
            <a:picLocks noChangeAspect="1"/>
          </p:cNvPicPr>
          <p:nvPr/>
        </p:nvPicPr>
        <p:blipFill>
          <a:blip r:embed="rId3"/>
          <a:stretch>
            <a:fillRect/>
          </a:stretch>
        </p:blipFill>
        <p:spPr>
          <a:xfrm>
            <a:off x="2415375" y="1467293"/>
            <a:ext cx="7361249" cy="3923414"/>
          </a:xfrm>
          <a:prstGeom prst="rect">
            <a:avLst/>
          </a:prstGeom>
        </p:spPr>
      </p:pic>
      <p:sp>
        <p:nvSpPr>
          <p:cNvPr id="3" name="TextBox 2">
            <a:extLst>
              <a:ext uri="{FF2B5EF4-FFF2-40B4-BE49-F238E27FC236}">
                <a16:creationId xmlns:a16="http://schemas.microsoft.com/office/drawing/2014/main" id="{D2207F5A-B702-403A-D3B4-8BFB63C949A0}"/>
              </a:ext>
            </a:extLst>
          </p:cNvPr>
          <p:cNvSpPr txBox="1"/>
          <p:nvPr/>
        </p:nvSpPr>
        <p:spPr>
          <a:xfrm>
            <a:off x="148281" y="6218193"/>
            <a:ext cx="2833816" cy="369332"/>
          </a:xfrm>
          <a:prstGeom prst="rect">
            <a:avLst/>
          </a:prstGeom>
          <a:noFill/>
        </p:spPr>
        <p:txBody>
          <a:bodyPr wrap="square" rtlCol="0">
            <a:spAutoFit/>
          </a:bodyPr>
          <a:lstStyle/>
          <a:p>
            <a:r>
              <a:rPr lang="en-GB" noProof="0" dirty="0"/>
              <a:t>THE PLAN</a:t>
            </a:r>
          </a:p>
        </p:txBody>
      </p:sp>
    </p:spTree>
    <p:extLst>
      <p:ext uri="{BB962C8B-B14F-4D97-AF65-F5344CB8AC3E}">
        <p14:creationId xmlns:p14="http://schemas.microsoft.com/office/powerpoint/2010/main" val="3683887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D10AD-4A01-C00E-69C8-3A6D397338BF}"/>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AA6A1CAF-FB62-438F-AF52-50C123D300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6167" y="0"/>
            <a:ext cx="9699665" cy="6858000"/>
          </a:xfrm>
          <a:prstGeom prst="rect">
            <a:avLst/>
          </a:prstGeom>
        </p:spPr>
      </p:pic>
      <p:sp>
        <p:nvSpPr>
          <p:cNvPr id="7" name="Rectangle 6">
            <a:extLst>
              <a:ext uri="{FF2B5EF4-FFF2-40B4-BE49-F238E27FC236}">
                <a16:creationId xmlns:a16="http://schemas.microsoft.com/office/drawing/2014/main" id="{945D6724-B037-0DB1-DA63-9CB6A5A63338}"/>
              </a:ext>
            </a:extLst>
          </p:cNvPr>
          <p:cNvSpPr/>
          <p:nvPr/>
        </p:nvSpPr>
        <p:spPr>
          <a:xfrm>
            <a:off x="0" y="0"/>
            <a:ext cx="500743" cy="6858000"/>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73B8B0-7F6A-3EDA-D915-D0D05F5FD658}"/>
              </a:ext>
            </a:extLst>
          </p:cNvPr>
          <p:cNvSpPr/>
          <p:nvPr/>
        </p:nvSpPr>
        <p:spPr>
          <a:xfrm>
            <a:off x="11691256" y="0"/>
            <a:ext cx="500743" cy="6858000"/>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EBB1D64-9D88-5F9A-D78D-D8A0B153530F}"/>
              </a:ext>
            </a:extLst>
          </p:cNvPr>
          <p:cNvSpPr txBox="1"/>
          <p:nvPr/>
        </p:nvSpPr>
        <p:spPr>
          <a:xfrm>
            <a:off x="500742" y="0"/>
            <a:ext cx="2585357" cy="369332"/>
          </a:xfrm>
          <a:prstGeom prst="rect">
            <a:avLst/>
          </a:prstGeom>
          <a:noFill/>
        </p:spPr>
        <p:txBody>
          <a:bodyPr wrap="square" rtlCol="0">
            <a:spAutoFit/>
          </a:bodyPr>
          <a:lstStyle/>
          <a:p>
            <a:r>
              <a:rPr lang="en-GB" dirty="0"/>
              <a:t>Apr 2022 – May 2022</a:t>
            </a:r>
          </a:p>
        </p:txBody>
      </p:sp>
      <p:sp>
        <p:nvSpPr>
          <p:cNvPr id="14" name="Rectangle 13">
            <a:extLst>
              <a:ext uri="{FF2B5EF4-FFF2-40B4-BE49-F238E27FC236}">
                <a16:creationId xmlns:a16="http://schemas.microsoft.com/office/drawing/2014/main" id="{1B13A311-27B3-FB19-F3E2-F58F0C775AEA}"/>
              </a:ext>
            </a:extLst>
          </p:cNvPr>
          <p:cNvSpPr/>
          <p:nvPr/>
        </p:nvSpPr>
        <p:spPr>
          <a:xfrm>
            <a:off x="1643744" y="824889"/>
            <a:ext cx="1698170" cy="14611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4115E12-2E9B-DFEF-111C-AA6C957BFE78}"/>
              </a:ext>
            </a:extLst>
          </p:cNvPr>
          <p:cNvSpPr/>
          <p:nvPr/>
        </p:nvSpPr>
        <p:spPr>
          <a:xfrm>
            <a:off x="2090057" y="4315849"/>
            <a:ext cx="1796140" cy="10506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4D568B0-B77F-C0F5-88FB-CFB7E3A8414E}"/>
              </a:ext>
            </a:extLst>
          </p:cNvPr>
          <p:cNvSpPr/>
          <p:nvPr/>
        </p:nvSpPr>
        <p:spPr>
          <a:xfrm>
            <a:off x="3341913" y="351971"/>
            <a:ext cx="1101005"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71912C6-C713-EAFE-87DB-CD07D80CA359}"/>
              </a:ext>
            </a:extLst>
          </p:cNvPr>
          <p:cNvSpPr/>
          <p:nvPr/>
        </p:nvSpPr>
        <p:spPr>
          <a:xfrm>
            <a:off x="4822372" y="901700"/>
            <a:ext cx="1601746" cy="12810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7B9D9645-AAD3-6BC7-A788-201AD1D4B70A}"/>
              </a:ext>
            </a:extLst>
          </p:cNvPr>
          <p:cNvSpPr/>
          <p:nvPr/>
        </p:nvSpPr>
        <p:spPr>
          <a:xfrm>
            <a:off x="5767884" y="4631676"/>
            <a:ext cx="1796141"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22BA8B29-4650-F470-7B76-15D5DB058EDB}"/>
              </a:ext>
            </a:extLst>
          </p:cNvPr>
          <p:cNvSpPr/>
          <p:nvPr/>
        </p:nvSpPr>
        <p:spPr>
          <a:xfrm>
            <a:off x="6803572" y="353199"/>
            <a:ext cx="1796142" cy="1094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038919B1-71C0-F199-DC83-B8440CAD9DAA}"/>
              </a:ext>
            </a:extLst>
          </p:cNvPr>
          <p:cNvSpPr/>
          <p:nvPr/>
        </p:nvSpPr>
        <p:spPr>
          <a:xfrm>
            <a:off x="7701643" y="5410591"/>
            <a:ext cx="1796142" cy="13298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47C6DBE-B9D3-6538-8E77-545F59B3315D}"/>
              </a:ext>
            </a:extLst>
          </p:cNvPr>
          <p:cNvSpPr/>
          <p:nvPr/>
        </p:nvSpPr>
        <p:spPr>
          <a:xfrm>
            <a:off x="8349869" y="1271004"/>
            <a:ext cx="1958902" cy="952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0AAE70B1-D9EB-76BD-E9C2-E2D488CE7BAB}"/>
              </a:ext>
            </a:extLst>
          </p:cNvPr>
          <p:cNvGrpSpPr/>
          <p:nvPr/>
        </p:nvGrpSpPr>
        <p:grpSpPr>
          <a:xfrm>
            <a:off x="2971800" y="5459381"/>
            <a:ext cx="2044967" cy="1281081"/>
            <a:chOff x="3327400" y="5459381"/>
            <a:chExt cx="1494971" cy="968829"/>
          </a:xfrm>
        </p:grpSpPr>
        <p:sp>
          <p:nvSpPr>
            <p:cNvPr id="17" name="Rectangle 16">
              <a:extLst>
                <a:ext uri="{FF2B5EF4-FFF2-40B4-BE49-F238E27FC236}">
                  <a16:creationId xmlns:a16="http://schemas.microsoft.com/office/drawing/2014/main" id="{D353362D-A84C-F89B-B78C-BD6C9BAE898E}"/>
                </a:ext>
              </a:extLst>
            </p:cNvPr>
            <p:cNvSpPr/>
            <p:nvPr/>
          </p:nvSpPr>
          <p:spPr>
            <a:xfrm>
              <a:off x="3429000" y="5459381"/>
              <a:ext cx="1393371" cy="968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5919420-C179-CAC3-CFBB-8569B5E1BD22}"/>
                </a:ext>
              </a:extLst>
            </p:cNvPr>
            <p:cNvSpPr/>
            <p:nvPr/>
          </p:nvSpPr>
          <p:spPr>
            <a:xfrm>
              <a:off x="3327400" y="5803900"/>
              <a:ext cx="101600" cy="2984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818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1"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8216-DB89-A36F-6203-A348C50AC5C2}"/>
              </a:ext>
            </a:extLst>
          </p:cNvPr>
          <p:cNvSpPr>
            <a:spLocks noGrp="1"/>
          </p:cNvSpPr>
          <p:nvPr>
            <p:ph type="title"/>
          </p:nvPr>
        </p:nvSpPr>
        <p:spPr/>
        <p:txBody>
          <a:bodyPr/>
          <a:lstStyle/>
          <a:p>
            <a:r>
              <a:rPr lang="en-GB" dirty="0">
                <a:solidFill>
                  <a:srgbClr val="C5A96A"/>
                </a:solidFill>
              </a:rPr>
              <a:t>About the title…..</a:t>
            </a:r>
          </a:p>
        </p:txBody>
      </p:sp>
      <p:sp>
        <p:nvSpPr>
          <p:cNvPr id="3" name="Rectangle 2">
            <a:extLst>
              <a:ext uri="{FF2B5EF4-FFF2-40B4-BE49-F238E27FC236}">
                <a16:creationId xmlns:a16="http://schemas.microsoft.com/office/drawing/2014/main" id="{66230308-52CD-7C04-6B93-9D60F87C9E37}"/>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 name="TextBox 3">
            <a:extLst>
              <a:ext uri="{FF2B5EF4-FFF2-40B4-BE49-F238E27FC236}">
                <a16:creationId xmlns:a16="http://schemas.microsoft.com/office/drawing/2014/main" id="{274F3782-D1FB-2B6A-B15D-92921E8EE67B}"/>
              </a:ext>
            </a:extLst>
          </p:cNvPr>
          <p:cNvSpPr txBox="1"/>
          <p:nvPr/>
        </p:nvSpPr>
        <p:spPr>
          <a:xfrm>
            <a:off x="148281" y="6218193"/>
            <a:ext cx="5638908" cy="369332"/>
          </a:xfrm>
          <a:prstGeom prst="rect">
            <a:avLst/>
          </a:prstGeom>
          <a:noFill/>
        </p:spPr>
        <p:txBody>
          <a:bodyPr wrap="square" rtlCol="0">
            <a:spAutoFit/>
          </a:bodyPr>
          <a:lstStyle/>
          <a:p>
            <a:r>
              <a:rPr lang="en-GB" noProof="0" dirty="0"/>
              <a:t>Top 5 Landmines </a:t>
            </a:r>
          </a:p>
        </p:txBody>
      </p:sp>
      <p:pic>
        <p:nvPicPr>
          <p:cNvPr id="5" name="Picture 2" descr="Create a ls tierlist Tier List - TierMaker">
            <a:extLst>
              <a:ext uri="{FF2B5EF4-FFF2-40B4-BE49-F238E27FC236}">
                <a16:creationId xmlns:a16="http://schemas.microsoft.com/office/drawing/2014/main" id="{B14D5225-1219-C9A6-1171-2E554035A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556" y="1357167"/>
            <a:ext cx="5524888" cy="41436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arge metal container with a round opening&#10;&#10;AI-generated content may be incorrect.">
            <a:extLst>
              <a:ext uri="{FF2B5EF4-FFF2-40B4-BE49-F238E27FC236}">
                <a16:creationId xmlns:a16="http://schemas.microsoft.com/office/drawing/2014/main" id="{4ABA89A5-7311-0AB8-49E8-E2D0E69FF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558" y="1395859"/>
            <a:ext cx="957942" cy="620872"/>
          </a:xfrm>
          <a:prstGeom prst="rect">
            <a:avLst/>
          </a:prstGeom>
        </p:spPr>
      </p:pic>
      <p:pic>
        <p:nvPicPr>
          <p:cNvPr id="9" name="Picture 8" descr="A green object in the dirt&#10;&#10;AI-generated content may be incorrect.">
            <a:extLst>
              <a:ext uri="{FF2B5EF4-FFF2-40B4-BE49-F238E27FC236}">
                <a16:creationId xmlns:a16="http://schemas.microsoft.com/office/drawing/2014/main" id="{4A0A9304-252D-96C4-6AF6-6A23BFD62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8558" y="3448346"/>
            <a:ext cx="946091" cy="620872"/>
          </a:xfrm>
          <a:prstGeom prst="rect">
            <a:avLst/>
          </a:prstGeom>
        </p:spPr>
      </p:pic>
      <p:pic>
        <p:nvPicPr>
          <p:cNvPr id="11" name="Picture 10" descr="A black round object with a black lid&#10;&#10;AI-generated content may be incorrect.">
            <a:extLst>
              <a:ext uri="{FF2B5EF4-FFF2-40B4-BE49-F238E27FC236}">
                <a16:creationId xmlns:a16="http://schemas.microsoft.com/office/drawing/2014/main" id="{56FE4092-DC1B-BFA4-3CC8-7C8238F5B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6500" y="2764668"/>
            <a:ext cx="939269" cy="622578"/>
          </a:xfrm>
          <a:prstGeom prst="rect">
            <a:avLst/>
          </a:prstGeom>
        </p:spPr>
      </p:pic>
      <p:pic>
        <p:nvPicPr>
          <p:cNvPr id="13" name="Picture 12" descr="A drone flying in the sky&#10;&#10;AI-generated content may be incorrect.">
            <a:extLst>
              <a:ext uri="{FF2B5EF4-FFF2-40B4-BE49-F238E27FC236}">
                <a16:creationId xmlns:a16="http://schemas.microsoft.com/office/drawing/2014/main" id="{8C9155F4-6451-595B-235D-AD70921F0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8558" y="2082680"/>
            <a:ext cx="946091" cy="613681"/>
          </a:xfrm>
          <a:prstGeom prst="rect">
            <a:avLst/>
          </a:prstGeom>
        </p:spPr>
      </p:pic>
      <p:pic>
        <p:nvPicPr>
          <p:cNvPr id="15" name="Picture 14" descr="A grenade in the grass&#10;&#10;AI-generated content may be incorrect.">
            <a:extLst>
              <a:ext uri="{FF2B5EF4-FFF2-40B4-BE49-F238E27FC236}">
                <a16:creationId xmlns:a16="http://schemas.microsoft.com/office/drawing/2014/main" id="{509DDC69-49D1-081D-6A99-A1EFCEE50D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8558" y="2756519"/>
            <a:ext cx="946091" cy="630727"/>
          </a:xfrm>
          <a:prstGeom prst="rect">
            <a:avLst/>
          </a:prstGeom>
        </p:spPr>
      </p:pic>
    </p:spTree>
    <p:extLst>
      <p:ext uri="{BB962C8B-B14F-4D97-AF65-F5344CB8AC3E}">
        <p14:creationId xmlns:p14="http://schemas.microsoft.com/office/powerpoint/2010/main" val="21660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3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out)">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32"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ircle(out)">
                                      <p:cBhvr>
                                        <p:cTn id="18" dur="20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32"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out)">
                                      <p:cBhvr>
                                        <p:cTn id="23" dur="2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32"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ircle(out)">
                                      <p:cBhvr>
                                        <p:cTn id="28" dur="2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32"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out)">
                                      <p:cBhvr>
                                        <p:cTn id="3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C6EC0-CB4C-8A16-04FC-31FD5E4A1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FB0F1-AC2B-223F-0809-CDC24C860E27}"/>
              </a:ext>
            </a:extLst>
          </p:cNvPr>
          <p:cNvSpPr>
            <a:spLocks noGrp="1"/>
          </p:cNvSpPr>
          <p:nvPr>
            <p:ph type="title"/>
          </p:nvPr>
        </p:nvSpPr>
        <p:spPr/>
        <p:txBody>
          <a:bodyPr/>
          <a:lstStyle/>
          <a:p>
            <a:r>
              <a:rPr lang="en-GB" dirty="0">
                <a:solidFill>
                  <a:srgbClr val="C5A96A"/>
                </a:solidFill>
              </a:rPr>
              <a:t>The Design Process</a:t>
            </a:r>
          </a:p>
        </p:txBody>
      </p:sp>
      <p:sp>
        <p:nvSpPr>
          <p:cNvPr id="3" name="Rectangle 2">
            <a:extLst>
              <a:ext uri="{FF2B5EF4-FFF2-40B4-BE49-F238E27FC236}">
                <a16:creationId xmlns:a16="http://schemas.microsoft.com/office/drawing/2014/main" id="{58E63574-6FDF-D740-BCF8-2895778FCD54}"/>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 name="TextBox 3">
            <a:extLst>
              <a:ext uri="{FF2B5EF4-FFF2-40B4-BE49-F238E27FC236}">
                <a16:creationId xmlns:a16="http://schemas.microsoft.com/office/drawing/2014/main" id="{F9A35903-FEE1-E541-411D-ACE11BA806D2}"/>
              </a:ext>
            </a:extLst>
          </p:cNvPr>
          <p:cNvSpPr txBox="1"/>
          <p:nvPr/>
        </p:nvSpPr>
        <p:spPr>
          <a:xfrm>
            <a:off x="148281" y="6218193"/>
            <a:ext cx="5638908" cy="369332"/>
          </a:xfrm>
          <a:prstGeom prst="rect">
            <a:avLst/>
          </a:prstGeom>
          <a:noFill/>
        </p:spPr>
        <p:txBody>
          <a:bodyPr wrap="square" rtlCol="0">
            <a:spAutoFit/>
          </a:bodyPr>
          <a:lstStyle/>
          <a:p>
            <a:r>
              <a:rPr lang="en-GB" noProof="0" dirty="0"/>
              <a:t>Design Process </a:t>
            </a:r>
          </a:p>
        </p:txBody>
      </p:sp>
      <p:grpSp>
        <p:nvGrpSpPr>
          <p:cNvPr id="34" name="Group 33">
            <a:extLst>
              <a:ext uri="{FF2B5EF4-FFF2-40B4-BE49-F238E27FC236}">
                <a16:creationId xmlns:a16="http://schemas.microsoft.com/office/drawing/2014/main" id="{6D1FFFFB-960E-7DDB-6AF5-5E83D8250627}"/>
              </a:ext>
            </a:extLst>
          </p:cNvPr>
          <p:cNvGrpSpPr/>
          <p:nvPr/>
        </p:nvGrpSpPr>
        <p:grpSpPr>
          <a:xfrm>
            <a:off x="-730447" y="1115774"/>
            <a:ext cx="12727144" cy="8415582"/>
            <a:chOff x="-730447" y="1115774"/>
            <a:chExt cx="12727144" cy="8415582"/>
          </a:xfrm>
        </p:grpSpPr>
        <p:pic>
          <p:nvPicPr>
            <p:cNvPr id="35" name="Picture 34" descr="A screenshot of a video game&#10;&#10;AI-generated content may be incorrect.">
              <a:extLst>
                <a:ext uri="{FF2B5EF4-FFF2-40B4-BE49-F238E27FC236}">
                  <a16:creationId xmlns:a16="http://schemas.microsoft.com/office/drawing/2014/main" id="{623F5679-A4F3-8543-6806-75D7E2474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96" y="1228242"/>
              <a:ext cx="6131446" cy="4462092"/>
            </a:xfrm>
            <a:prstGeom prst="rect">
              <a:avLst/>
            </a:prstGeom>
          </p:spPr>
        </p:pic>
        <p:pic>
          <p:nvPicPr>
            <p:cNvPr id="36" name="Picture 35" descr="A collage of a cat with a helmet on&#10;&#10;AI-generated content may be incorrect.">
              <a:extLst>
                <a:ext uri="{FF2B5EF4-FFF2-40B4-BE49-F238E27FC236}">
                  <a16:creationId xmlns:a16="http://schemas.microsoft.com/office/drawing/2014/main" id="{5A3485E8-BA53-4078-78D3-0A9E7513E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020" y="1425672"/>
              <a:ext cx="5008049" cy="4462092"/>
            </a:xfrm>
            <a:prstGeom prst="rect">
              <a:avLst/>
            </a:prstGeom>
          </p:spPr>
        </p:pic>
        <p:pic>
          <p:nvPicPr>
            <p:cNvPr id="37" name="Picture 36" descr="A screenshot of a computer&#10;&#10;AI-generated content may be incorrect.">
              <a:extLst>
                <a:ext uri="{FF2B5EF4-FFF2-40B4-BE49-F238E27FC236}">
                  <a16:creationId xmlns:a16="http://schemas.microsoft.com/office/drawing/2014/main" id="{AE1DC9B2-4702-E931-4074-753967C5E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9074" y="1115774"/>
              <a:ext cx="8847623" cy="4317175"/>
            </a:xfrm>
            <a:prstGeom prst="rect">
              <a:avLst/>
            </a:prstGeom>
          </p:spPr>
        </p:pic>
        <p:pic>
          <p:nvPicPr>
            <p:cNvPr id="38" name="Picture 37" descr="A screenshot of a computer screen&#10;&#10;AI-generated content may be incorrect.">
              <a:extLst>
                <a:ext uri="{FF2B5EF4-FFF2-40B4-BE49-F238E27FC236}">
                  <a16:creationId xmlns:a16="http://schemas.microsoft.com/office/drawing/2014/main" id="{B19AEA47-6995-AB73-86F0-A032F067AC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0056" y="3274362"/>
              <a:ext cx="4539905" cy="6256994"/>
            </a:xfrm>
            <a:prstGeom prst="rect">
              <a:avLst/>
            </a:prstGeom>
          </p:spPr>
        </p:pic>
        <p:pic>
          <p:nvPicPr>
            <p:cNvPr id="39" name="Picture 38" descr="A computer screen with a cat pointing at a cloud of fire&#10;&#10;AI-generated content may be incorrect.">
              <a:extLst>
                <a:ext uri="{FF2B5EF4-FFF2-40B4-BE49-F238E27FC236}">
                  <a16:creationId xmlns:a16="http://schemas.microsoft.com/office/drawing/2014/main" id="{C4B6CE8A-9B3C-F9D7-6D94-306FD2C034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447" y="1907606"/>
              <a:ext cx="8434068" cy="3904876"/>
            </a:xfrm>
            <a:prstGeom prst="rect">
              <a:avLst/>
            </a:prstGeom>
          </p:spPr>
        </p:pic>
      </p:grpSp>
    </p:spTree>
    <p:extLst>
      <p:ext uri="{BB962C8B-B14F-4D97-AF65-F5344CB8AC3E}">
        <p14:creationId xmlns:p14="http://schemas.microsoft.com/office/powerpoint/2010/main" val="329839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D225FE-5194-5C5F-4647-D1626A45869C}"/>
              </a:ext>
            </a:extLst>
          </p:cNvPr>
          <p:cNvSpPr/>
          <p:nvPr/>
        </p:nvSpPr>
        <p:spPr>
          <a:xfrm>
            <a:off x="1" y="-213360"/>
            <a:ext cx="625642" cy="7071360"/>
          </a:xfrm>
          <a:prstGeom prst="rect">
            <a:avLst/>
          </a:prstGeom>
          <a:solidFill>
            <a:srgbClr val="7F7F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6" name="Picture 5">
            <a:extLst>
              <a:ext uri="{FF2B5EF4-FFF2-40B4-BE49-F238E27FC236}">
                <a16:creationId xmlns:a16="http://schemas.microsoft.com/office/drawing/2014/main" id="{C4B6DB2B-B5E9-28BF-72DE-359B508510EE}"/>
              </a:ext>
            </a:extLst>
          </p:cNvPr>
          <p:cNvPicPr>
            <a:picLocks noChangeAspect="1"/>
          </p:cNvPicPr>
          <p:nvPr/>
        </p:nvPicPr>
        <p:blipFill>
          <a:blip r:embed="rId3"/>
          <a:stretch>
            <a:fillRect/>
          </a:stretch>
        </p:blipFill>
        <p:spPr>
          <a:xfrm>
            <a:off x="-625643" y="-2322095"/>
            <a:ext cx="14257421" cy="9180095"/>
          </a:xfrm>
          <a:prstGeom prst="rect">
            <a:avLst/>
          </a:prstGeom>
        </p:spPr>
      </p:pic>
      <p:sp>
        <p:nvSpPr>
          <p:cNvPr id="7" name="TextBox 6">
            <a:extLst>
              <a:ext uri="{FF2B5EF4-FFF2-40B4-BE49-F238E27FC236}">
                <a16:creationId xmlns:a16="http://schemas.microsoft.com/office/drawing/2014/main" id="{DDB7C71C-CBA9-5C9F-8609-FB6958EBB190}"/>
              </a:ext>
            </a:extLst>
          </p:cNvPr>
          <p:cNvSpPr txBox="1"/>
          <p:nvPr/>
        </p:nvSpPr>
        <p:spPr>
          <a:xfrm rot="16200000">
            <a:off x="7595081" y="2342495"/>
            <a:ext cx="8361947" cy="923330"/>
          </a:xfrm>
          <a:prstGeom prst="rect">
            <a:avLst/>
          </a:prstGeom>
          <a:noFill/>
        </p:spPr>
        <p:txBody>
          <a:bodyPr wrap="square" rtlCol="0">
            <a:spAutoFit/>
          </a:bodyPr>
          <a:lstStyle/>
          <a:p>
            <a:r>
              <a:rPr lang="en-GB" sz="5400" noProof="0" dirty="0">
                <a:solidFill>
                  <a:srgbClr val="C5A96A"/>
                </a:solidFill>
              </a:rPr>
              <a:t>ANY QUESTIONS??????</a:t>
            </a:r>
          </a:p>
        </p:txBody>
      </p:sp>
      <p:sp>
        <p:nvSpPr>
          <p:cNvPr id="2" name="TextBox 1">
            <a:extLst>
              <a:ext uri="{FF2B5EF4-FFF2-40B4-BE49-F238E27FC236}">
                <a16:creationId xmlns:a16="http://schemas.microsoft.com/office/drawing/2014/main" id="{67D5E071-4651-4094-8B69-13E1CF030B55}"/>
              </a:ext>
            </a:extLst>
          </p:cNvPr>
          <p:cNvSpPr txBox="1"/>
          <p:nvPr/>
        </p:nvSpPr>
        <p:spPr>
          <a:xfrm>
            <a:off x="625643" y="6459902"/>
            <a:ext cx="14257421" cy="338554"/>
          </a:xfrm>
          <a:prstGeom prst="rect">
            <a:avLst/>
          </a:prstGeom>
          <a:noFill/>
        </p:spPr>
        <p:txBody>
          <a:bodyPr wrap="square" rtlCol="0">
            <a:spAutoFit/>
          </a:bodyPr>
          <a:lstStyle/>
          <a:p>
            <a:r>
              <a:rPr lang="en-GB" sz="1400" noProof="0" dirty="0"/>
              <a:t>With thanks to: </a:t>
            </a:r>
            <a:r>
              <a:rPr lang="en-GB" sz="1600" noProof="0" dirty="0"/>
              <a:t>Jack Cavar</a:t>
            </a:r>
            <a:r>
              <a:rPr lang="en-GB" sz="1400" noProof="0" dirty="0"/>
              <a:t>, </a:t>
            </a:r>
            <a:r>
              <a:rPr lang="en-GB" sz="1200" noProof="0" dirty="0"/>
              <a:t>Eileen Anderson, Murray Fresson, Ross Cameron, Jack Laundon, Peter Shepard, Fróði Sveinsson, Natasha Keir, Patrick Earley </a:t>
            </a:r>
            <a:endParaRPr lang="en-GB" sz="1400" noProof="0" dirty="0"/>
          </a:p>
        </p:txBody>
      </p:sp>
      <p:sp>
        <p:nvSpPr>
          <p:cNvPr id="4" name="TextBox 3">
            <a:extLst>
              <a:ext uri="{FF2B5EF4-FFF2-40B4-BE49-F238E27FC236}">
                <a16:creationId xmlns:a16="http://schemas.microsoft.com/office/drawing/2014/main" id="{F1A0BDDD-B418-59C9-F328-19663C3F9431}"/>
              </a:ext>
            </a:extLst>
          </p:cNvPr>
          <p:cNvSpPr txBox="1"/>
          <p:nvPr/>
        </p:nvSpPr>
        <p:spPr>
          <a:xfrm>
            <a:off x="732270" y="5589854"/>
            <a:ext cx="2510624" cy="646331"/>
          </a:xfrm>
          <a:prstGeom prst="rect">
            <a:avLst/>
          </a:prstGeom>
          <a:noFill/>
        </p:spPr>
        <p:txBody>
          <a:bodyPr wrap="none" rtlCol="0">
            <a:spAutoFit/>
          </a:bodyPr>
          <a:lstStyle/>
          <a:p>
            <a:r>
              <a:rPr lang="en-US" dirty="0"/>
              <a:t>Discord – A1ry</a:t>
            </a:r>
          </a:p>
          <a:p>
            <a:r>
              <a:rPr lang="en-US" dirty="0"/>
              <a:t>LinkedIn – Adam Scott</a:t>
            </a:r>
            <a:endParaRPr lang="en-GB" dirty="0"/>
          </a:p>
        </p:txBody>
      </p:sp>
    </p:spTree>
    <p:extLst>
      <p:ext uri="{BB962C8B-B14F-4D97-AF65-F5344CB8AC3E}">
        <p14:creationId xmlns:p14="http://schemas.microsoft.com/office/powerpoint/2010/main" val="2127954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5E4F-74B2-C042-F36B-F9CBA5D80817}"/>
              </a:ext>
            </a:extLst>
          </p:cNvPr>
          <p:cNvSpPr>
            <a:spLocks noGrp="1"/>
          </p:cNvSpPr>
          <p:nvPr>
            <p:ph type="title"/>
          </p:nvPr>
        </p:nvSpPr>
        <p:spPr>
          <a:xfrm>
            <a:off x="838200" y="2661"/>
            <a:ext cx="10515600" cy="1325563"/>
          </a:xfrm>
        </p:spPr>
        <p:txBody>
          <a:bodyPr/>
          <a:lstStyle/>
          <a:p>
            <a:r>
              <a:rPr lang="en-GB" noProof="0" dirty="0">
                <a:solidFill>
                  <a:srgbClr val="C5A96A"/>
                </a:solidFill>
                <a:latin typeface="Bahnschrift SemiLight Condensed" panose="020B0502040204020203" pitchFamily="34" charset="0"/>
              </a:rPr>
              <a:t>Military Hacking </a:t>
            </a:r>
          </a:p>
        </p:txBody>
      </p:sp>
      <p:sp>
        <p:nvSpPr>
          <p:cNvPr id="4" name="Rectangle 3">
            <a:extLst>
              <a:ext uri="{FF2B5EF4-FFF2-40B4-BE49-F238E27FC236}">
                <a16:creationId xmlns:a16="http://schemas.microsoft.com/office/drawing/2014/main" id="{2BF47B77-A2CE-E909-6A72-88B1C484FD4B}"/>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4" name="Group 13">
            <a:extLst>
              <a:ext uri="{FF2B5EF4-FFF2-40B4-BE49-F238E27FC236}">
                <a16:creationId xmlns:a16="http://schemas.microsoft.com/office/drawing/2014/main" id="{9311F0E9-0D9B-041F-026F-F66BCD80D3D1}"/>
              </a:ext>
            </a:extLst>
          </p:cNvPr>
          <p:cNvGrpSpPr/>
          <p:nvPr/>
        </p:nvGrpSpPr>
        <p:grpSpPr>
          <a:xfrm>
            <a:off x="4307840" y="2819400"/>
            <a:ext cx="3576320" cy="1219200"/>
            <a:chOff x="60960" y="2453640"/>
            <a:chExt cx="3576320" cy="1219200"/>
          </a:xfrm>
        </p:grpSpPr>
        <p:pic>
          <p:nvPicPr>
            <p:cNvPr id="9" name="Picture 8">
              <a:extLst>
                <a:ext uri="{FF2B5EF4-FFF2-40B4-BE49-F238E27FC236}">
                  <a16:creationId xmlns:a16="http://schemas.microsoft.com/office/drawing/2014/main" id="{1F223C88-7376-AAB0-A701-87CACACB1ABC}"/>
                </a:ext>
              </a:extLst>
            </p:cNvPr>
            <p:cNvPicPr>
              <a:picLocks noChangeAspect="1"/>
            </p:cNvPicPr>
            <p:nvPr/>
          </p:nvPicPr>
          <p:blipFill>
            <a:blip r:embed="rId3"/>
            <a:stretch>
              <a:fillRect/>
            </a:stretch>
          </p:blipFill>
          <p:spPr>
            <a:xfrm>
              <a:off x="1239520" y="2453640"/>
              <a:ext cx="1219200" cy="1219200"/>
            </a:xfrm>
            <a:prstGeom prst="rect">
              <a:avLst/>
            </a:prstGeom>
          </p:spPr>
        </p:pic>
        <p:pic>
          <p:nvPicPr>
            <p:cNvPr id="12" name="Picture 11">
              <a:extLst>
                <a:ext uri="{FF2B5EF4-FFF2-40B4-BE49-F238E27FC236}">
                  <a16:creationId xmlns:a16="http://schemas.microsoft.com/office/drawing/2014/main" id="{8743EFC2-9B72-989D-9468-841A8114C297}"/>
                </a:ext>
              </a:extLst>
            </p:cNvPr>
            <p:cNvPicPr>
              <a:picLocks noChangeAspect="1"/>
            </p:cNvPicPr>
            <p:nvPr/>
          </p:nvPicPr>
          <p:blipFill>
            <a:blip r:embed="rId4"/>
            <a:stretch>
              <a:fillRect/>
            </a:stretch>
          </p:blipFill>
          <p:spPr>
            <a:xfrm>
              <a:off x="2418080" y="2453640"/>
              <a:ext cx="1219200" cy="1219200"/>
            </a:xfrm>
            <a:prstGeom prst="rect">
              <a:avLst/>
            </a:prstGeom>
          </p:spPr>
        </p:pic>
        <p:pic>
          <p:nvPicPr>
            <p:cNvPr id="13" name="Picture 12">
              <a:extLst>
                <a:ext uri="{FF2B5EF4-FFF2-40B4-BE49-F238E27FC236}">
                  <a16:creationId xmlns:a16="http://schemas.microsoft.com/office/drawing/2014/main" id="{06B89ACD-2A5E-9DB3-CE4F-99AF04FFA6BF}"/>
                </a:ext>
              </a:extLst>
            </p:cNvPr>
            <p:cNvPicPr>
              <a:picLocks noChangeAspect="1"/>
            </p:cNvPicPr>
            <p:nvPr/>
          </p:nvPicPr>
          <p:blipFill>
            <a:blip r:embed="rId5"/>
            <a:stretch>
              <a:fillRect/>
            </a:stretch>
          </p:blipFill>
          <p:spPr>
            <a:xfrm>
              <a:off x="60960" y="2453640"/>
              <a:ext cx="1219200" cy="1219200"/>
            </a:xfrm>
            <a:prstGeom prst="rect">
              <a:avLst/>
            </a:prstGeom>
          </p:spPr>
        </p:pic>
      </p:grpSp>
      <p:pic>
        <p:nvPicPr>
          <p:cNvPr id="16" name="Picture 15">
            <a:extLst>
              <a:ext uri="{FF2B5EF4-FFF2-40B4-BE49-F238E27FC236}">
                <a16:creationId xmlns:a16="http://schemas.microsoft.com/office/drawing/2014/main" id="{0AAD8A04-597D-EFE5-6524-1BA408BF641B}"/>
              </a:ext>
            </a:extLst>
          </p:cNvPr>
          <p:cNvPicPr>
            <a:picLocks noChangeAspect="1"/>
          </p:cNvPicPr>
          <p:nvPr/>
        </p:nvPicPr>
        <p:blipFill>
          <a:blip r:embed="rId6"/>
          <a:stretch>
            <a:fillRect/>
          </a:stretch>
        </p:blipFill>
        <p:spPr>
          <a:xfrm>
            <a:off x="3816239" y="2228453"/>
            <a:ext cx="2312321" cy="2401094"/>
          </a:xfrm>
          <a:prstGeom prst="rect">
            <a:avLst/>
          </a:prstGeom>
        </p:spPr>
      </p:pic>
      <p:pic>
        <p:nvPicPr>
          <p:cNvPr id="17" name="Picture 16">
            <a:extLst>
              <a:ext uri="{FF2B5EF4-FFF2-40B4-BE49-F238E27FC236}">
                <a16:creationId xmlns:a16="http://schemas.microsoft.com/office/drawing/2014/main" id="{2F2F1917-E5BD-AE33-BF4F-9FF54A2A18E0}"/>
              </a:ext>
            </a:extLst>
          </p:cNvPr>
          <p:cNvPicPr>
            <a:picLocks noChangeAspect="1"/>
          </p:cNvPicPr>
          <p:nvPr/>
        </p:nvPicPr>
        <p:blipFill>
          <a:blip r:embed="rId7"/>
          <a:srcRect r="51252" b="5232"/>
          <a:stretch>
            <a:fillRect/>
          </a:stretch>
        </p:blipFill>
        <p:spPr>
          <a:xfrm>
            <a:off x="6085840" y="2228453"/>
            <a:ext cx="2312321" cy="2401094"/>
          </a:xfrm>
          <a:prstGeom prst="rect">
            <a:avLst/>
          </a:prstGeom>
        </p:spPr>
      </p:pic>
      <p:pic>
        <p:nvPicPr>
          <p:cNvPr id="19" name="Picture 18">
            <a:extLst>
              <a:ext uri="{FF2B5EF4-FFF2-40B4-BE49-F238E27FC236}">
                <a16:creationId xmlns:a16="http://schemas.microsoft.com/office/drawing/2014/main" id="{9D1DAF75-1F5B-DE81-9E3E-D807F9763B22}"/>
              </a:ext>
            </a:extLst>
          </p:cNvPr>
          <p:cNvPicPr>
            <a:picLocks noChangeAspect="1"/>
          </p:cNvPicPr>
          <p:nvPr/>
        </p:nvPicPr>
        <p:blipFill>
          <a:blip r:embed="rId8"/>
          <a:stretch>
            <a:fillRect/>
          </a:stretch>
        </p:blipFill>
        <p:spPr>
          <a:xfrm>
            <a:off x="3816239" y="2228453"/>
            <a:ext cx="4581922" cy="2409524"/>
          </a:xfrm>
          <a:prstGeom prst="rect">
            <a:avLst/>
          </a:prstGeom>
        </p:spPr>
      </p:pic>
      <p:pic>
        <p:nvPicPr>
          <p:cNvPr id="23" name="Picture 22" descr="A cat on a box&#10;&#10;AI-generated content may be incorrect.">
            <a:extLst>
              <a:ext uri="{FF2B5EF4-FFF2-40B4-BE49-F238E27FC236}">
                <a16:creationId xmlns:a16="http://schemas.microsoft.com/office/drawing/2014/main" id="{E17B34AD-E34C-7F18-3830-D8F4A3F3AD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2720" y="1531619"/>
            <a:ext cx="6746240" cy="3794761"/>
          </a:xfrm>
          <a:prstGeom prst="rect">
            <a:avLst/>
          </a:prstGeom>
        </p:spPr>
      </p:pic>
      <p:pic>
        <p:nvPicPr>
          <p:cNvPr id="3" name="Picture 2" descr="15 Up Close To The Camera Cats Hired To Stare At You When You Should Be ...">
            <a:extLst>
              <a:ext uri="{FF2B5EF4-FFF2-40B4-BE49-F238E27FC236}">
                <a16:creationId xmlns:a16="http://schemas.microsoft.com/office/drawing/2014/main" id="{3F42DD8B-8C9C-4123-94EE-EC9B75C116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80376" y="5947719"/>
            <a:ext cx="911623" cy="9102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EEE3A7-7E20-A405-A66B-B7EBA43D2B50}"/>
              </a:ext>
            </a:extLst>
          </p:cNvPr>
          <p:cNvSpPr txBox="1"/>
          <p:nvPr/>
        </p:nvSpPr>
        <p:spPr>
          <a:xfrm>
            <a:off x="148281" y="6218193"/>
            <a:ext cx="2833816" cy="369332"/>
          </a:xfrm>
          <a:prstGeom prst="rect">
            <a:avLst/>
          </a:prstGeom>
          <a:noFill/>
        </p:spPr>
        <p:txBody>
          <a:bodyPr wrap="square" rtlCol="0">
            <a:spAutoFit/>
          </a:bodyPr>
          <a:lstStyle/>
          <a:p>
            <a:r>
              <a:rPr lang="en-GB" noProof="0" dirty="0"/>
              <a:t>Military Hacking</a:t>
            </a:r>
          </a:p>
        </p:txBody>
      </p:sp>
    </p:spTree>
    <p:extLst>
      <p:ext uri="{BB962C8B-B14F-4D97-AF65-F5344CB8AC3E}">
        <p14:creationId xmlns:p14="http://schemas.microsoft.com/office/powerpoint/2010/main" val="35580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 calcmode="lin" valueType="num">
                                      <p:cBhvr>
                                        <p:cTn id="14" dur="1000" fill="hold"/>
                                        <p:tgtEl>
                                          <p:spTgt spid="16"/>
                                        </p:tgtEl>
                                        <p:attrNameLst>
                                          <p:attrName>style.rotation</p:attrName>
                                        </p:attrNameLst>
                                      </p:cBhvr>
                                      <p:tavLst>
                                        <p:tav tm="0">
                                          <p:val>
                                            <p:fltVal val="90"/>
                                          </p:val>
                                        </p:tav>
                                        <p:tav tm="100000">
                                          <p:val>
                                            <p:fltVal val="0"/>
                                          </p:val>
                                        </p:tav>
                                      </p:tavLst>
                                    </p:anim>
                                    <p:animEffect transition="in" filter="fade">
                                      <p:cBhvr>
                                        <p:cTn id="15" dur="1000"/>
                                        <p:tgtEl>
                                          <p:spTgt spid="16"/>
                                        </p:tgtEl>
                                      </p:cBhvr>
                                    </p:animEffect>
                                  </p:childTnLst>
                                </p:cTn>
                              </p:par>
                              <p:par>
                                <p:cTn id="16" presetID="31"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 calcmode="lin" valueType="num">
                                      <p:cBhvr>
                                        <p:cTn id="20" dur="1000" fill="hold"/>
                                        <p:tgtEl>
                                          <p:spTgt spid="17"/>
                                        </p:tgtEl>
                                        <p:attrNameLst>
                                          <p:attrName>style.rotation</p:attrName>
                                        </p:attrNameLst>
                                      </p:cBhvr>
                                      <p:tavLst>
                                        <p:tav tm="0">
                                          <p:val>
                                            <p:fltVal val="90"/>
                                          </p:val>
                                        </p:tav>
                                        <p:tav tm="100000">
                                          <p:val>
                                            <p:fltVal val="0"/>
                                          </p:val>
                                        </p:tav>
                                      </p:tavLst>
                                    </p:anim>
                                    <p:animEffect transition="in" filter="fade">
                                      <p:cBhvr>
                                        <p:cTn id="21" dur="1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35"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000"/>
                                        <p:tgtEl>
                                          <p:spTgt spid="23"/>
                                        </p:tgtEl>
                                      </p:cBhvr>
                                    </p:animEffect>
                                    <p:anim calcmode="lin" valueType="num">
                                      <p:cBhvr>
                                        <p:cTn id="40" dur="2000" fill="hold"/>
                                        <p:tgtEl>
                                          <p:spTgt spid="23"/>
                                        </p:tgtEl>
                                        <p:attrNameLst>
                                          <p:attrName>style.rotation</p:attrName>
                                        </p:attrNameLst>
                                      </p:cBhvr>
                                      <p:tavLst>
                                        <p:tav tm="0">
                                          <p:val>
                                            <p:fltVal val="720"/>
                                          </p:val>
                                        </p:tav>
                                        <p:tav tm="100000">
                                          <p:val>
                                            <p:fltVal val="0"/>
                                          </p:val>
                                        </p:tav>
                                      </p:tavLst>
                                    </p:anim>
                                    <p:anim calcmode="lin" valueType="num">
                                      <p:cBhvr>
                                        <p:cTn id="41" dur="2000" fill="hold"/>
                                        <p:tgtEl>
                                          <p:spTgt spid="23"/>
                                        </p:tgtEl>
                                        <p:attrNameLst>
                                          <p:attrName>ppt_h</p:attrName>
                                        </p:attrNameLst>
                                      </p:cBhvr>
                                      <p:tavLst>
                                        <p:tav tm="0">
                                          <p:val>
                                            <p:fltVal val="0"/>
                                          </p:val>
                                        </p:tav>
                                        <p:tav tm="100000">
                                          <p:val>
                                            <p:strVal val="#ppt_h"/>
                                          </p:val>
                                        </p:tav>
                                      </p:tavLst>
                                    </p:anim>
                                    <p:anim calcmode="lin" valueType="num">
                                      <p:cBhvr>
                                        <p:cTn id="42" dur="2000" fill="hold"/>
                                        <p:tgtEl>
                                          <p:spTgt spid="2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BBFE-098E-AE64-8864-6CA721EF4D5F}"/>
              </a:ext>
            </a:extLst>
          </p:cNvPr>
          <p:cNvSpPr>
            <a:spLocks noGrp="1"/>
          </p:cNvSpPr>
          <p:nvPr>
            <p:ph type="title"/>
          </p:nvPr>
        </p:nvSpPr>
        <p:spPr>
          <a:xfrm>
            <a:off x="838200" y="0"/>
            <a:ext cx="10515600" cy="1325563"/>
          </a:xfrm>
        </p:spPr>
        <p:txBody>
          <a:bodyPr/>
          <a:lstStyle/>
          <a:p>
            <a:r>
              <a:rPr lang="en-GB" noProof="0" dirty="0">
                <a:solidFill>
                  <a:srgbClr val="C5A96A"/>
                </a:solidFill>
                <a:latin typeface="Bahnschrift SemiBold Condensed" panose="020B0502040204020203" pitchFamily="34" charset="0"/>
              </a:rPr>
              <a:t>Pop Quiz!</a:t>
            </a:r>
          </a:p>
        </p:txBody>
      </p:sp>
      <p:sp>
        <p:nvSpPr>
          <p:cNvPr id="3" name="Content Placeholder 2">
            <a:extLst>
              <a:ext uri="{FF2B5EF4-FFF2-40B4-BE49-F238E27FC236}">
                <a16:creationId xmlns:a16="http://schemas.microsoft.com/office/drawing/2014/main" id="{2717E62E-434B-5291-1119-511F23D8E42F}"/>
              </a:ext>
            </a:extLst>
          </p:cNvPr>
          <p:cNvSpPr>
            <a:spLocks noGrp="1"/>
          </p:cNvSpPr>
          <p:nvPr>
            <p:ph idx="1"/>
          </p:nvPr>
        </p:nvSpPr>
        <p:spPr>
          <a:xfrm>
            <a:off x="838200" y="1364306"/>
            <a:ext cx="10515600" cy="4351338"/>
          </a:xfrm>
        </p:spPr>
        <p:txBody>
          <a:bodyPr/>
          <a:lstStyle/>
          <a:p>
            <a:pPr marL="0" indent="0">
              <a:buNone/>
            </a:pPr>
            <a:r>
              <a:rPr lang="en-GB" noProof="0" dirty="0">
                <a:latin typeface="Bahnschrift SemiBold" panose="020B0502040204020203" pitchFamily="34" charset="0"/>
              </a:rPr>
              <a:t>What unique feature in a cat’s vestibular system allows it to perform mid-air “righting reflex” flips with high precision?</a:t>
            </a:r>
          </a:p>
        </p:txBody>
      </p:sp>
      <p:sp>
        <p:nvSpPr>
          <p:cNvPr id="4" name="Rectangle 3">
            <a:extLst>
              <a:ext uri="{FF2B5EF4-FFF2-40B4-BE49-F238E27FC236}">
                <a16:creationId xmlns:a16="http://schemas.microsoft.com/office/drawing/2014/main" id="{7BCAC853-6F10-88CA-ABAD-1B397A70685F}"/>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noProof="0" dirty="0"/>
          </a:p>
        </p:txBody>
      </p:sp>
      <p:sp>
        <p:nvSpPr>
          <p:cNvPr id="6" name="TextBox 5">
            <a:extLst>
              <a:ext uri="{FF2B5EF4-FFF2-40B4-BE49-F238E27FC236}">
                <a16:creationId xmlns:a16="http://schemas.microsoft.com/office/drawing/2014/main" id="{B8AE6B78-1771-1A39-F999-BD29E18309EB}"/>
              </a:ext>
            </a:extLst>
          </p:cNvPr>
          <p:cNvSpPr txBox="1"/>
          <p:nvPr/>
        </p:nvSpPr>
        <p:spPr>
          <a:xfrm>
            <a:off x="774358" y="3539975"/>
            <a:ext cx="2596979" cy="1200329"/>
          </a:xfrm>
          <a:prstGeom prst="rect">
            <a:avLst/>
          </a:prstGeom>
          <a:noFill/>
        </p:spPr>
        <p:txBody>
          <a:bodyPr wrap="square" rtlCol="0">
            <a:spAutoFit/>
          </a:bodyPr>
          <a:lstStyle/>
          <a:p>
            <a:pPr algn="ctr"/>
            <a:r>
              <a:rPr lang="en-GB" noProof="0" dirty="0">
                <a:solidFill>
                  <a:srgbClr val="C5A96A"/>
                </a:solidFill>
                <a:latin typeface="Bahnschrift" panose="020B0502040204020203" pitchFamily="34" charset="0"/>
              </a:rPr>
              <a:t>A: </a:t>
            </a:r>
          </a:p>
          <a:p>
            <a:pPr algn="ctr"/>
            <a:r>
              <a:rPr lang="en-GB" noProof="0" dirty="0">
                <a:latin typeface="Bahnschrift" panose="020B0502040204020203" pitchFamily="34" charset="0"/>
              </a:rPr>
              <a:t>A hyper-elastic spinal cord that triggers muscle memory.</a:t>
            </a:r>
          </a:p>
        </p:txBody>
      </p:sp>
      <p:sp>
        <p:nvSpPr>
          <p:cNvPr id="7" name="TextBox 6">
            <a:extLst>
              <a:ext uri="{FF2B5EF4-FFF2-40B4-BE49-F238E27FC236}">
                <a16:creationId xmlns:a16="http://schemas.microsoft.com/office/drawing/2014/main" id="{7DC6D39D-C16F-27C1-9B6A-CF56A6FB1835}"/>
              </a:ext>
            </a:extLst>
          </p:cNvPr>
          <p:cNvSpPr txBox="1"/>
          <p:nvPr/>
        </p:nvSpPr>
        <p:spPr>
          <a:xfrm>
            <a:off x="3435179" y="3539975"/>
            <a:ext cx="2596979" cy="1200329"/>
          </a:xfrm>
          <a:prstGeom prst="rect">
            <a:avLst/>
          </a:prstGeom>
          <a:noFill/>
        </p:spPr>
        <p:txBody>
          <a:bodyPr wrap="square" rtlCol="0">
            <a:spAutoFit/>
          </a:bodyPr>
          <a:lstStyle/>
          <a:p>
            <a:pPr algn="ctr"/>
            <a:r>
              <a:rPr lang="en-GB" noProof="0" dirty="0">
                <a:solidFill>
                  <a:srgbClr val="00B050"/>
                </a:solidFill>
                <a:latin typeface="Bahnschrift" panose="020B0502040204020203" pitchFamily="34" charset="0"/>
              </a:rPr>
              <a:t>B:</a:t>
            </a:r>
          </a:p>
          <a:p>
            <a:pPr algn="ctr"/>
            <a:r>
              <a:rPr lang="en-GB" noProof="0" dirty="0">
                <a:solidFill>
                  <a:srgbClr val="00B050"/>
                </a:solidFill>
                <a:latin typeface="Bahnschrift" panose="020B0502040204020203" pitchFamily="34" charset="0"/>
              </a:rPr>
              <a:t>A detached clavicle that improves balance calculations.</a:t>
            </a:r>
          </a:p>
        </p:txBody>
      </p:sp>
      <p:sp>
        <p:nvSpPr>
          <p:cNvPr id="8" name="TextBox 7">
            <a:extLst>
              <a:ext uri="{FF2B5EF4-FFF2-40B4-BE49-F238E27FC236}">
                <a16:creationId xmlns:a16="http://schemas.microsoft.com/office/drawing/2014/main" id="{A1D8EC8E-78EB-5A35-0BF7-CF8D5C12F796}"/>
              </a:ext>
            </a:extLst>
          </p:cNvPr>
          <p:cNvSpPr txBox="1"/>
          <p:nvPr/>
        </p:nvSpPr>
        <p:spPr>
          <a:xfrm>
            <a:off x="6159842" y="3539975"/>
            <a:ext cx="2596979" cy="1200329"/>
          </a:xfrm>
          <a:prstGeom prst="rect">
            <a:avLst/>
          </a:prstGeom>
          <a:noFill/>
        </p:spPr>
        <p:txBody>
          <a:bodyPr wrap="square" rtlCol="0">
            <a:spAutoFit/>
          </a:bodyPr>
          <a:lstStyle/>
          <a:p>
            <a:pPr algn="ctr"/>
            <a:r>
              <a:rPr lang="en-GB" noProof="0" dirty="0">
                <a:solidFill>
                  <a:srgbClr val="C5A96A"/>
                </a:solidFill>
                <a:latin typeface="Bahnschrift" panose="020B0502040204020203" pitchFamily="34" charset="0"/>
              </a:rPr>
              <a:t>C:</a:t>
            </a:r>
          </a:p>
          <a:p>
            <a:pPr algn="ctr"/>
            <a:r>
              <a:rPr lang="en-GB" noProof="0" dirty="0">
                <a:latin typeface="Bahnschrift" panose="020B0502040204020203" pitchFamily="34" charset="0"/>
              </a:rPr>
              <a:t>A highly sensitive inner ear that tracks 3D orientation.</a:t>
            </a:r>
          </a:p>
        </p:txBody>
      </p:sp>
      <p:sp>
        <p:nvSpPr>
          <p:cNvPr id="9" name="TextBox 8">
            <a:extLst>
              <a:ext uri="{FF2B5EF4-FFF2-40B4-BE49-F238E27FC236}">
                <a16:creationId xmlns:a16="http://schemas.microsoft.com/office/drawing/2014/main" id="{CF01865B-CDEA-CAB0-6799-290257582CA8}"/>
              </a:ext>
            </a:extLst>
          </p:cNvPr>
          <p:cNvSpPr txBox="1"/>
          <p:nvPr/>
        </p:nvSpPr>
        <p:spPr>
          <a:xfrm>
            <a:off x="8820663" y="3539975"/>
            <a:ext cx="2596979" cy="1200329"/>
          </a:xfrm>
          <a:prstGeom prst="rect">
            <a:avLst/>
          </a:prstGeom>
          <a:noFill/>
        </p:spPr>
        <p:txBody>
          <a:bodyPr wrap="square" rtlCol="0">
            <a:spAutoFit/>
          </a:bodyPr>
          <a:lstStyle/>
          <a:p>
            <a:pPr algn="ctr"/>
            <a:r>
              <a:rPr lang="en-GB" noProof="0" dirty="0">
                <a:solidFill>
                  <a:srgbClr val="C5A96A"/>
                </a:solidFill>
                <a:latin typeface="Bahnschrift" panose="020B0502040204020203" pitchFamily="34" charset="0"/>
              </a:rPr>
              <a:t>D:</a:t>
            </a:r>
          </a:p>
          <a:p>
            <a:pPr algn="ctr"/>
            <a:r>
              <a:rPr lang="en-GB" noProof="0" dirty="0">
                <a:latin typeface="Bahnschrift" panose="020B0502040204020203" pitchFamily="34" charset="0"/>
              </a:rPr>
              <a:t>An extra cerebellar lobe used solely for aerial correction.</a:t>
            </a:r>
          </a:p>
        </p:txBody>
      </p:sp>
      <p:sp>
        <p:nvSpPr>
          <p:cNvPr id="11" name="Arrow: Down 10">
            <a:extLst>
              <a:ext uri="{FF2B5EF4-FFF2-40B4-BE49-F238E27FC236}">
                <a16:creationId xmlns:a16="http://schemas.microsoft.com/office/drawing/2014/main" id="{B97E12BF-6C6B-FDAF-8E3B-CA2A57EF616F}"/>
              </a:ext>
            </a:extLst>
          </p:cNvPr>
          <p:cNvSpPr/>
          <p:nvPr/>
        </p:nvSpPr>
        <p:spPr>
          <a:xfrm rot="12862292">
            <a:off x="3327056" y="4693886"/>
            <a:ext cx="766119" cy="113682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Arrow: Down 11">
            <a:extLst>
              <a:ext uri="{FF2B5EF4-FFF2-40B4-BE49-F238E27FC236}">
                <a16:creationId xmlns:a16="http://schemas.microsoft.com/office/drawing/2014/main" id="{CE1BDF03-B193-7674-65EA-18B82801DFFC}"/>
              </a:ext>
            </a:extLst>
          </p:cNvPr>
          <p:cNvSpPr/>
          <p:nvPr/>
        </p:nvSpPr>
        <p:spPr>
          <a:xfrm rot="10800000">
            <a:off x="4279183" y="5042973"/>
            <a:ext cx="766119" cy="113682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Arrow: Down 12">
            <a:extLst>
              <a:ext uri="{FF2B5EF4-FFF2-40B4-BE49-F238E27FC236}">
                <a16:creationId xmlns:a16="http://schemas.microsoft.com/office/drawing/2014/main" id="{7BDC37C8-9F15-78B9-FF52-926D1024A5D1}"/>
              </a:ext>
            </a:extLst>
          </p:cNvPr>
          <p:cNvSpPr/>
          <p:nvPr/>
        </p:nvSpPr>
        <p:spPr>
          <a:xfrm rot="8737708" flipH="1">
            <a:off x="5231309" y="4727590"/>
            <a:ext cx="766119" cy="113682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Down 13">
            <a:extLst>
              <a:ext uri="{FF2B5EF4-FFF2-40B4-BE49-F238E27FC236}">
                <a16:creationId xmlns:a16="http://schemas.microsoft.com/office/drawing/2014/main" id="{6BB89952-7C10-3348-3C4B-4A2952B826CB}"/>
              </a:ext>
            </a:extLst>
          </p:cNvPr>
          <p:cNvSpPr/>
          <p:nvPr/>
        </p:nvSpPr>
        <p:spPr>
          <a:xfrm rot="8737708" flipV="1">
            <a:off x="3327057" y="2066093"/>
            <a:ext cx="766119" cy="113682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5" name="Arrow: Down 14">
            <a:extLst>
              <a:ext uri="{FF2B5EF4-FFF2-40B4-BE49-F238E27FC236}">
                <a16:creationId xmlns:a16="http://schemas.microsoft.com/office/drawing/2014/main" id="{384CF704-58FF-02A0-E719-D10093F4F41E}"/>
              </a:ext>
            </a:extLst>
          </p:cNvPr>
          <p:cNvSpPr/>
          <p:nvPr/>
        </p:nvSpPr>
        <p:spPr>
          <a:xfrm rot="10800000" flipV="1">
            <a:off x="4279184" y="2415180"/>
            <a:ext cx="766119" cy="113682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Arrow: Down 15">
            <a:extLst>
              <a:ext uri="{FF2B5EF4-FFF2-40B4-BE49-F238E27FC236}">
                <a16:creationId xmlns:a16="http://schemas.microsoft.com/office/drawing/2014/main" id="{5E2F974A-6CD3-B29E-4D33-EA5CC1BE09E9}"/>
              </a:ext>
            </a:extLst>
          </p:cNvPr>
          <p:cNvSpPr/>
          <p:nvPr/>
        </p:nvSpPr>
        <p:spPr>
          <a:xfrm rot="12862292" flipH="1" flipV="1">
            <a:off x="5231310" y="2099798"/>
            <a:ext cx="766119" cy="113682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Picture 4" descr="15 Up Close To The Camera Cats Hired To Stare At You When You Should Be ...">
            <a:extLst>
              <a:ext uri="{FF2B5EF4-FFF2-40B4-BE49-F238E27FC236}">
                <a16:creationId xmlns:a16="http://schemas.microsoft.com/office/drawing/2014/main" id="{EACE4C81-7DD3-A4A4-F62D-9250A0382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0376" y="5947719"/>
            <a:ext cx="911623" cy="9102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624F98F-5D5F-44D6-D1BE-E5212BDFD2D8}"/>
              </a:ext>
            </a:extLst>
          </p:cNvPr>
          <p:cNvSpPr txBox="1"/>
          <p:nvPr/>
        </p:nvSpPr>
        <p:spPr>
          <a:xfrm>
            <a:off x="148281" y="6218193"/>
            <a:ext cx="2833816" cy="369332"/>
          </a:xfrm>
          <a:prstGeom prst="rect">
            <a:avLst/>
          </a:prstGeom>
          <a:noFill/>
        </p:spPr>
        <p:txBody>
          <a:bodyPr wrap="square" rtlCol="0">
            <a:spAutoFit/>
          </a:bodyPr>
          <a:lstStyle/>
          <a:p>
            <a:r>
              <a:rPr lang="en-GB" noProof="0" dirty="0"/>
              <a:t>Pop Quiz</a:t>
            </a:r>
          </a:p>
        </p:txBody>
      </p:sp>
    </p:spTree>
    <p:extLst>
      <p:ext uri="{BB962C8B-B14F-4D97-AF65-F5344CB8AC3E}">
        <p14:creationId xmlns:p14="http://schemas.microsoft.com/office/powerpoint/2010/main" val="90196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 calcmode="lin" valueType="num">
                                      <p:cBhvr additive="base">
                                        <p:cTn id="43"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 calcmode="lin" valueType="num">
                                      <p:cBhvr additive="base">
                                        <p:cTn id="47"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allAtOnce"/>
      <p:bldP spid="9" grpId="0"/>
      <p:bldP spid="11" grpId="0" animBg="1"/>
      <p:bldP spid="12" grpId="0" animBg="1"/>
      <p:bldP spid="13" grpId="0" animBg="1"/>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0FA55-BC2F-1D9B-4B47-9F3D9C9C4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5F120-C3A3-C817-00FE-9206D4A2E693}"/>
              </a:ext>
            </a:extLst>
          </p:cNvPr>
          <p:cNvSpPr>
            <a:spLocks noGrp="1"/>
          </p:cNvSpPr>
          <p:nvPr>
            <p:ph type="title"/>
          </p:nvPr>
        </p:nvSpPr>
        <p:spPr>
          <a:xfrm>
            <a:off x="838200" y="1312476"/>
            <a:ext cx="10515600" cy="1325563"/>
          </a:xfrm>
        </p:spPr>
        <p:txBody>
          <a:bodyPr>
            <a:normAutofit/>
          </a:bodyPr>
          <a:lstStyle/>
          <a:p>
            <a:pPr algn="ctr"/>
            <a:r>
              <a:rPr lang="en-GB" sz="8800" noProof="0" dirty="0">
                <a:solidFill>
                  <a:srgbClr val="C5A96A"/>
                </a:solidFill>
                <a:latin typeface="Bahnschrift SemiLight Condensed" panose="020B0502040204020203" pitchFamily="34" charset="0"/>
              </a:rPr>
              <a:t>Priming</a:t>
            </a:r>
          </a:p>
        </p:txBody>
      </p:sp>
      <p:sp>
        <p:nvSpPr>
          <p:cNvPr id="4" name="Rectangle 3">
            <a:extLst>
              <a:ext uri="{FF2B5EF4-FFF2-40B4-BE49-F238E27FC236}">
                <a16:creationId xmlns:a16="http://schemas.microsoft.com/office/drawing/2014/main" id="{B31B6270-562B-483C-D22E-1D3F940AE547}"/>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 name="TextBox 2">
            <a:extLst>
              <a:ext uri="{FF2B5EF4-FFF2-40B4-BE49-F238E27FC236}">
                <a16:creationId xmlns:a16="http://schemas.microsoft.com/office/drawing/2014/main" id="{573AC226-AC98-56BF-1875-C7B7E1C8EB2B}"/>
              </a:ext>
            </a:extLst>
          </p:cNvPr>
          <p:cNvSpPr txBox="1"/>
          <p:nvPr/>
        </p:nvSpPr>
        <p:spPr>
          <a:xfrm>
            <a:off x="4903572" y="2638039"/>
            <a:ext cx="2384855" cy="369332"/>
          </a:xfrm>
          <a:prstGeom prst="rect">
            <a:avLst/>
          </a:prstGeom>
          <a:noFill/>
        </p:spPr>
        <p:txBody>
          <a:bodyPr wrap="square" rtlCol="0">
            <a:spAutoFit/>
          </a:bodyPr>
          <a:lstStyle/>
          <a:p>
            <a:pPr algn="ctr"/>
            <a:r>
              <a:rPr lang="en-GB" noProof="0" dirty="0"/>
              <a:t>Forcing a Mistake</a:t>
            </a:r>
          </a:p>
        </p:txBody>
      </p:sp>
      <p:pic>
        <p:nvPicPr>
          <p:cNvPr id="5" name="Picture 4" descr="15 Up Close To The Camera Cats Hired To Stare At You When You Should Be ...">
            <a:extLst>
              <a:ext uri="{FF2B5EF4-FFF2-40B4-BE49-F238E27FC236}">
                <a16:creationId xmlns:a16="http://schemas.microsoft.com/office/drawing/2014/main" id="{2F9184FD-1457-DF53-6A90-4335A2917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0376" y="5947719"/>
            <a:ext cx="911623" cy="9102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7975FE-0494-F3AE-5E1D-82C176196CC0}"/>
              </a:ext>
            </a:extLst>
          </p:cNvPr>
          <p:cNvSpPr txBox="1"/>
          <p:nvPr/>
        </p:nvSpPr>
        <p:spPr>
          <a:xfrm>
            <a:off x="148281" y="6218193"/>
            <a:ext cx="2833816" cy="369332"/>
          </a:xfrm>
          <a:prstGeom prst="rect">
            <a:avLst/>
          </a:prstGeom>
          <a:noFill/>
        </p:spPr>
        <p:txBody>
          <a:bodyPr wrap="square" rtlCol="0">
            <a:spAutoFit/>
          </a:bodyPr>
          <a:lstStyle/>
          <a:p>
            <a:r>
              <a:rPr lang="en-GB" noProof="0" dirty="0"/>
              <a:t> Priming</a:t>
            </a:r>
          </a:p>
        </p:txBody>
      </p:sp>
    </p:spTree>
    <p:extLst>
      <p:ext uri="{BB962C8B-B14F-4D97-AF65-F5344CB8AC3E}">
        <p14:creationId xmlns:p14="http://schemas.microsoft.com/office/powerpoint/2010/main" val="30242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8EEB-FF0D-E50E-807D-D29B981B31FB}"/>
              </a:ext>
            </a:extLst>
          </p:cNvPr>
          <p:cNvSpPr>
            <a:spLocks noGrp="1"/>
          </p:cNvSpPr>
          <p:nvPr>
            <p:ph type="title"/>
          </p:nvPr>
        </p:nvSpPr>
        <p:spPr/>
        <p:txBody>
          <a:bodyPr/>
          <a:lstStyle/>
          <a:p>
            <a:pPr algn="ctr"/>
            <a:r>
              <a:rPr lang="en-GB" noProof="0" dirty="0">
                <a:solidFill>
                  <a:srgbClr val="C5A96A"/>
                </a:solidFill>
              </a:rPr>
              <a:t>Priming- Social Manipulation  </a:t>
            </a:r>
          </a:p>
        </p:txBody>
      </p:sp>
      <p:sp>
        <p:nvSpPr>
          <p:cNvPr id="4" name="Rectangle 3">
            <a:extLst>
              <a:ext uri="{FF2B5EF4-FFF2-40B4-BE49-F238E27FC236}">
                <a16:creationId xmlns:a16="http://schemas.microsoft.com/office/drawing/2014/main" id="{887BAC02-E1C1-6C2E-01B7-5CAD7204798A}"/>
              </a:ext>
            </a:extLst>
          </p:cNvPr>
          <p:cNvSpPr/>
          <p:nvPr/>
        </p:nvSpPr>
        <p:spPr>
          <a:xfrm>
            <a:off x="0" y="5947719"/>
            <a:ext cx="12192000" cy="91028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3" name="Group 2">
            <a:extLst>
              <a:ext uri="{FF2B5EF4-FFF2-40B4-BE49-F238E27FC236}">
                <a16:creationId xmlns:a16="http://schemas.microsoft.com/office/drawing/2014/main" id="{9D17E341-BA56-93D2-0B9A-D07D2FD59D17}"/>
              </a:ext>
            </a:extLst>
          </p:cNvPr>
          <p:cNvGrpSpPr/>
          <p:nvPr/>
        </p:nvGrpSpPr>
        <p:grpSpPr>
          <a:xfrm>
            <a:off x="409074" y="1837868"/>
            <a:ext cx="3272589" cy="4126966"/>
            <a:chOff x="409074" y="1837868"/>
            <a:chExt cx="3272589" cy="4126966"/>
          </a:xfrm>
        </p:grpSpPr>
        <p:pic>
          <p:nvPicPr>
            <p:cNvPr id="17" name="Picture 16" descr="A collage of a cat with horns&#10;&#10;AI-generated content may be incorrect.">
              <a:extLst>
                <a:ext uri="{FF2B5EF4-FFF2-40B4-BE49-F238E27FC236}">
                  <a16:creationId xmlns:a16="http://schemas.microsoft.com/office/drawing/2014/main" id="{F00041EA-31C0-7938-ECDF-7C2DAC618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02" y="2207200"/>
              <a:ext cx="2410162" cy="2438741"/>
            </a:xfrm>
            <a:prstGeom prst="rect">
              <a:avLst/>
            </a:prstGeom>
          </p:spPr>
        </p:pic>
        <p:sp>
          <p:nvSpPr>
            <p:cNvPr id="9" name="TextBox 8">
              <a:extLst>
                <a:ext uri="{FF2B5EF4-FFF2-40B4-BE49-F238E27FC236}">
                  <a16:creationId xmlns:a16="http://schemas.microsoft.com/office/drawing/2014/main" id="{E6C9E2D7-18C3-738F-7FD5-8B9955563BA2}"/>
                </a:ext>
              </a:extLst>
            </p:cNvPr>
            <p:cNvSpPr txBox="1"/>
            <p:nvPr/>
          </p:nvSpPr>
          <p:spPr>
            <a:xfrm>
              <a:off x="1104210" y="1837868"/>
              <a:ext cx="1882943" cy="369332"/>
            </a:xfrm>
            <a:prstGeom prst="rect">
              <a:avLst/>
            </a:prstGeom>
            <a:noFill/>
          </p:spPr>
          <p:txBody>
            <a:bodyPr wrap="square" rtlCol="0">
              <a:spAutoFit/>
            </a:bodyPr>
            <a:lstStyle/>
            <a:p>
              <a:pPr algn="ctr"/>
              <a:r>
                <a:rPr lang="en-GB" noProof="0" dirty="0"/>
                <a:t>Botnets</a:t>
              </a:r>
            </a:p>
          </p:txBody>
        </p:sp>
        <p:sp>
          <p:nvSpPr>
            <p:cNvPr id="10" name="TextBox 9">
              <a:extLst>
                <a:ext uri="{FF2B5EF4-FFF2-40B4-BE49-F238E27FC236}">
                  <a16:creationId xmlns:a16="http://schemas.microsoft.com/office/drawing/2014/main" id="{259EB4CA-C42B-4E81-1B32-9DB33574C078}"/>
                </a:ext>
              </a:extLst>
            </p:cNvPr>
            <p:cNvSpPr txBox="1"/>
            <p:nvPr/>
          </p:nvSpPr>
          <p:spPr>
            <a:xfrm>
              <a:off x="409074" y="4764505"/>
              <a:ext cx="3272589"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Pushes narratives </a:t>
              </a:r>
            </a:p>
            <a:p>
              <a:pPr marL="285750" indent="-285750">
                <a:buFont typeface="Arial" panose="020B0604020202020204" pitchFamily="34" charset="0"/>
                <a:buChar char="•"/>
              </a:pPr>
              <a:r>
                <a:rPr lang="en-GB" noProof="0" dirty="0"/>
                <a:t>Allows future propaganda to be more effective / believable </a:t>
              </a:r>
            </a:p>
          </p:txBody>
        </p:sp>
      </p:grpSp>
      <p:grpSp>
        <p:nvGrpSpPr>
          <p:cNvPr id="5" name="Group 4">
            <a:extLst>
              <a:ext uri="{FF2B5EF4-FFF2-40B4-BE49-F238E27FC236}">
                <a16:creationId xmlns:a16="http://schemas.microsoft.com/office/drawing/2014/main" id="{282A2327-4332-6214-F1F1-AD88B6319914}"/>
              </a:ext>
            </a:extLst>
          </p:cNvPr>
          <p:cNvGrpSpPr/>
          <p:nvPr/>
        </p:nvGrpSpPr>
        <p:grpSpPr>
          <a:xfrm>
            <a:off x="4459703" y="1833897"/>
            <a:ext cx="3272589" cy="4122380"/>
            <a:chOff x="4459703" y="1833897"/>
            <a:chExt cx="3272589" cy="4122380"/>
          </a:xfrm>
        </p:grpSpPr>
        <p:pic>
          <p:nvPicPr>
            <p:cNvPr id="19" name="Picture 18" descr="A stuffed toy and a blue cat&#10;&#10;AI-generated content may be incorrect.">
              <a:extLst>
                <a:ext uri="{FF2B5EF4-FFF2-40B4-BE49-F238E27FC236}">
                  <a16:creationId xmlns:a16="http://schemas.microsoft.com/office/drawing/2014/main" id="{DD89765B-878D-0AE6-62FF-CFD962D81C8D}"/>
                </a:ext>
              </a:extLst>
            </p:cNvPr>
            <p:cNvPicPr>
              <a:picLocks noChangeAspect="1"/>
            </p:cNvPicPr>
            <p:nvPr/>
          </p:nvPicPr>
          <p:blipFill>
            <a:blip r:embed="rId4">
              <a:extLst>
                <a:ext uri="{28A0092B-C50C-407E-A947-70E740481C1C}">
                  <a14:useLocalDpi xmlns:a14="http://schemas.microsoft.com/office/drawing/2010/main" val="0"/>
                </a:ext>
              </a:extLst>
            </a:blip>
            <a:srcRect l="20137"/>
            <a:stretch>
              <a:fillRect/>
            </a:stretch>
          </p:blipFill>
          <p:spPr>
            <a:xfrm>
              <a:off x="4954288" y="2346438"/>
              <a:ext cx="2283424" cy="2160263"/>
            </a:xfrm>
            <a:prstGeom prst="rect">
              <a:avLst/>
            </a:prstGeom>
          </p:spPr>
        </p:pic>
        <p:sp>
          <p:nvSpPr>
            <p:cNvPr id="20" name="TextBox 19">
              <a:extLst>
                <a:ext uri="{FF2B5EF4-FFF2-40B4-BE49-F238E27FC236}">
                  <a16:creationId xmlns:a16="http://schemas.microsoft.com/office/drawing/2014/main" id="{0307D583-5A6D-08E2-B80A-E0E33D515D73}"/>
                </a:ext>
              </a:extLst>
            </p:cNvPr>
            <p:cNvSpPr txBox="1"/>
            <p:nvPr/>
          </p:nvSpPr>
          <p:spPr>
            <a:xfrm>
              <a:off x="4459703" y="4755948"/>
              <a:ext cx="3272589"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Appears to be a genuine opinion from a real person</a:t>
              </a:r>
            </a:p>
            <a:p>
              <a:pPr marL="285750" indent="-285750">
                <a:buFont typeface="Arial" panose="020B0604020202020204" pitchFamily="34" charset="0"/>
                <a:buChar char="•"/>
              </a:pPr>
              <a:r>
                <a:rPr lang="en-GB" noProof="0" dirty="0"/>
                <a:t>More believable than a botnet comment </a:t>
              </a:r>
            </a:p>
          </p:txBody>
        </p:sp>
        <p:sp>
          <p:nvSpPr>
            <p:cNvPr id="21" name="TextBox 20">
              <a:extLst>
                <a:ext uri="{FF2B5EF4-FFF2-40B4-BE49-F238E27FC236}">
                  <a16:creationId xmlns:a16="http://schemas.microsoft.com/office/drawing/2014/main" id="{EBC06A17-2F3C-B43B-DCFB-7578487853CE}"/>
                </a:ext>
              </a:extLst>
            </p:cNvPr>
            <p:cNvSpPr txBox="1"/>
            <p:nvPr/>
          </p:nvSpPr>
          <p:spPr>
            <a:xfrm>
              <a:off x="5154527" y="1833897"/>
              <a:ext cx="1882943" cy="369332"/>
            </a:xfrm>
            <a:prstGeom prst="rect">
              <a:avLst/>
            </a:prstGeom>
            <a:noFill/>
          </p:spPr>
          <p:txBody>
            <a:bodyPr wrap="square" rtlCol="0">
              <a:spAutoFit/>
            </a:bodyPr>
            <a:lstStyle/>
            <a:p>
              <a:pPr algn="ctr"/>
              <a:r>
                <a:rPr lang="en-GB" noProof="0" dirty="0"/>
                <a:t>Sock Puppets</a:t>
              </a:r>
            </a:p>
          </p:txBody>
        </p:sp>
      </p:grpSp>
      <p:grpSp>
        <p:nvGrpSpPr>
          <p:cNvPr id="6" name="Group 5">
            <a:extLst>
              <a:ext uri="{FF2B5EF4-FFF2-40B4-BE49-F238E27FC236}">
                <a16:creationId xmlns:a16="http://schemas.microsoft.com/office/drawing/2014/main" id="{1B081304-B298-9611-F817-7FFEE52647A8}"/>
              </a:ext>
            </a:extLst>
          </p:cNvPr>
          <p:cNvGrpSpPr/>
          <p:nvPr/>
        </p:nvGrpSpPr>
        <p:grpSpPr>
          <a:xfrm>
            <a:off x="8728979" y="1837868"/>
            <a:ext cx="3272589" cy="4126966"/>
            <a:chOff x="8728979" y="1837868"/>
            <a:chExt cx="3272589" cy="4126966"/>
          </a:xfrm>
        </p:grpSpPr>
        <p:pic>
          <p:nvPicPr>
            <p:cNvPr id="24" name="Picture 23" descr="A blue animal holding an object&#10;&#10;AI-generated content may be incorrect.">
              <a:extLst>
                <a:ext uri="{FF2B5EF4-FFF2-40B4-BE49-F238E27FC236}">
                  <a16:creationId xmlns:a16="http://schemas.microsoft.com/office/drawing/2014/main" id="{2D316D6C-964D-DD19-0820-9CAA9EABEB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8836" y="2704459"/>
              <a:ext cx="2852879" cy="1449081"/>
            </a:xfrm>
            <a:prstGeom prst="rect">
              <a:avLst/>
            </a:prstGeom>
          </p:spPr>
        </p:pic>
        <p:sp>
          <p:nvSpPr>
            <p:cNvPr id="25" name="TextBox 24">
              <a:extLst>
                <a:ext uri="{FF2B5EF4-FFF2-40B4-BE49-F238E27FC236}">
                  <a16:creationId xmlns:a16="http://schemas.microsoft.com/office/drawing/2014/main" id="{833D36C7-B84F-34EF-2CC4-5A2B8CBFEC4E}"/>
                </a:ext>
              </a:extLst>
            </p:cNvPr>
            <p:cNvSpPr txBox="1"/>
            <p:nvPr/>
          </p:nvSpPr>
          <p:spPr>
            <a:xfrm>
              <a:off x="8815272" y="1837868"/>
              <a:ext cx="3100005" cy="369332"/>
            </a:xfrm>
            <a:prstGeom prst="rect">
              <a:avLst/>
            </a:prstGeom>
            <a:noFill/>
          </p:spPr>
          <p:txBody>
            <a:bodyPr wrap="square" rtlCol="0">
              <a:spAutoFit/>
            </a:bodyPr>
            <a:lstStyle/>
            <a:p>
              <a:pPr algn="ctr"/>
              <a:r>
                <a:rPr lang="en-GB" noProof="0" dirty="0"/>
                <a:t>Algorithm Manipulation</a:t>
              </a:r>
            </a:p>
          </p:txBody>
        </p:sp>
        <p:sp>
          <p:nvSpPr>
            <p:cNvPr id="26" name="TextBox 25">
              <a:extLst>
                <a:ext uri="{FF2B5EF4-FFF2-40B4-BE49-F238E27FC236}">
                  <a16:creationId xmlns:a16="http://schemas.microsoft.com/office/drawing/2014/main" id="{BE37CC7B-FD45-3A42-4250-DCFA9088A343}"/>
                </a:ext>
              </a:extLst>
            </p:cNvPr>
            <p:cNvSpPr txBox="1"/>
            <p:nvPr/>
          </p:nvSpPr>
          <p:spPr>
            <a:xfrm>
              <a:off x="8728979" y="4764505"/>
              <a:ext cx="3272589" cy="1200329"/>
            </a:xfrm>
            <a:prstGeom prst="rect">
              <a:avLst/>
            </a:prstGeom>
            <a:noFill/>
          </p:spPr>
          <p:txBody>
            <a:bodyPr wrap="square" rtlCol="0">
              <a:spAutoFit/>
            </a:bodyPr>
            <a:lstStyle/>
            <a:p>
              <a:pPr marL="285750" indent="-285750">
                <a:buFont typeface="Arial" panose="020B0604020202020204" pitchFamily="34" charset="0"/>
                <a:buChar char="•"/>
              </a:pPr>
              <a:r>
                <a:rPr lang="en-GB" noProof="0" dirty="0"/>
                <a:t>Gaming social media algorithms to push points </a:t>
              </a:r>
            </a:p>
            <a:p>
              <a:pPr marL="285750" indent="-285750">
                <a:buFont typeface="Arial" panose="020B0604020202020204" pitchFamily="34" charset="0"/>
                <a:buChar char="•"/>
              </a:pPr>
              <a:r>
                <a:rPr lang="en-GB" noProof="0" dirty="0"/>
                <a:t>Pushes audiences towards attackers' content</a:t>
              </a:r>
            </a:p>
          </p:txBody>
        </p:sp>
      </p:grpSp>
      <p:sp>
        <p:nvSpPr>
          <p:cNvPr id="27" name="TextBox 26">
            <a:extLst>
              <a:ext uri="{FF2B5EF4-FFF2-40B4-BE49-F238E27FC236}">
                <a16:creationId xmlns:a16="http://schemas.microsoft.com/office/drawing/2014/main" id="{FA2D554C-3FC5-D6CF-57DC-A19BA7BFB597}"/>
              </a:ext>
            </a:extLst>
          </p:cNvPr>
          <p:cNvSpPr txBox="1"/>
          <p:nvPr/>
        </p:nvSpPr>
        <p:spPr>
          <a:xfrm>
            <a:off x="148280" y="6218193"/>
            <a:ext cx="4226949" cy="369332"/>
          </a:xfrm>
          <a:prstGeom prst="rect">
            <a:avLst/>
          </a:prstGeom>
          <a:noFill/>
        </p:spPr>
        <p:txBody>
          <a:bodyPr wrap="square" rtlCol="0">
            <a:spAutoFit/>
          </a:bodyPr>
          <a:lstStyle/>
          <a:p>
            <a:r>
              <a:rPr lang="en-GB" noProof="0" dirty="0"/>
              <a:t> Priming- Social Manipulation</a:t>
            </a:r>
          </a:p>
        </p:txBody>
      </p:sp>
    </p:spTree>
    <p:extLst>
      <p:ext uri="{BB962C8B-B14F-4D97-AF65-F5344CB8AC3E}">
        <p14:creationId xmlns:p14="http://schemas.microsoft.com/office/powerpoint/2010/main" val="364987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3">
      <a:majorFont>
        <a:latin typeface="Bahnschrift SemiBold Condensed"/>
        <a:ea typeface=""/>
        <a:cs typeface=""/>
      </a:majorFont>
      <a:minorFont>
        <a:latin typeface="Bahnschrif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2472</TotalTime>
  <Words>4764</Words>
  <Application>Microsoft Office PowerPoint</Application>
  <PresentationFormat>Widescreen</PresentationFormat>
  <Paragraphs>513</Paragraphs>
  <Slides>53</Slides>
  <Notes>45</Notes>
  <HiddenSlides>0</HiddenSlides>
  <MMClips>1</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First, A Disclaimer </vt:lpstr>
      <vt:lpstr>Whoami </vt:lpstr>
      <vt:lpstr>Whoami (crowdsourced       )</vt:lpstr>
      <vt:lpstr>THE PLAN  (important)</vt:lpstr>
      <vt:lpstr>Military Hacking </vt:lpstr>
      <vt:lpstr>Pop Quiz!</vt:lpstr>
      <vt:lpstr>Priming</vt:lpstr>
      <vt:lpstr>Priming- Social Manipulation  </vt:lpstr>
      <vt:lpstr>Priming- Data Exfiltration  </vt:lpstr>
      <vt:lpstr>Priming- Psychological &amp; Behavioral Exploitation</vt:lpstr>
      <vt:lpstr>Priming- Infrastructure Prep for Future Influence </vt:lpstr>
      <vt:lpstr>Priming- Technical Deception &amp; Cloaking</vt:lpstr>
      <vt:lpstr>Destabilizing</vt:lpstr>
      <vt:lpstr>Destabilizing- Critical Infrastructure Attack</vt:lpstr>
      <vt:lpstr>Critical Infrastructure Attack- ICS/SCADA Exploitation</vt:lpstr>
      <vt:lpstr>Critical Infrastructure Attack- Custom Malware</vt:lpstr>
      <vt:lpstr>Destabilizing- The Map </vt:lpstr>
      <vt:lpstr>ICS / SCADA Exploitation  </vt:lpstr>
      <vt:lpstr>Custom Malware  </vt:lpstr>
      <vt:lpstr>Destabilizing- Financial and Economical Disruption</vt:lpstr>
      <vt:lpstr>Financial and Economical Disruption- Ransomware on Logistics &amp; Supply Chains</vt:lpstr>
      <vt:lpstr>Financial and Economical Disruption- Cryptocurrency Shenanigans </vt:lpstr>
      <vt:lpstr>PowerPoint Presentation</vt:lpstr>
      <vt:lpstr>Destabilizing- The Map </vt:lpstr>
      <vt:lpstr>Ransomware on Logistics &amp; Supply Chains</vt:lpstr>
      <vt:lpstr>Cryptocurrency Shenanigans </vt:lpstr>
      <vt:lpstr>Destabilizing- Information Blackouts</vt:lpstr>
      <vt:lpstr>Information Blackouts- Disruption of Telecom Infrastructure </vt:lpstr>
      <vt:lpstr>Destabilizing- Institutional Hacks or Leaks</vt:lpstr>
      <vt:lpstr>Institutional Hacks or Leaks- Breach of Government Affiliated Systems</vt:lpstr>
      <vt:lpstr>Institutional Hacks or Leaks- Release of Real and Tainted Leaks </vt:lpstr>
      <vt:lpstr>Institutional Hacks or Leaks- Government Portal Vandalism</vt:lpstr>
      <vt:lpstr>Destabilizing- The Map </vt:lpstr>
      <vt:lpstr>Disruption of Telecom Infrastructure</vt:lpstr>
      <vt:lpstr>Breach of Government Affiliated Systems</vt:lpstr>
      <vt:lpstr>Release of Real and Tainted Leaks </vt:lpstr>
      <vt:lpstr>Government Portal Vandalism</vt:lpstr>
      <vt:lpstr>Coercing</vt:lpstr>
      <vt:lpstr>Coercing- Demonstrative Disruption Strikes</vt:lpstr>
      <vt:lpstr>Coercing- Strategic Ransomware </vt:lpstr>
      <vt:lpstr>Coercing- Public Threat Signalling </vt:lpstr>
      <vt:lpstr>Coercing- The Map </vt:lpstr>
      <vt:lpstr>Background to the Russo-Georgian War</vt:lpstr>
      <vt:lpstr>Demonstrative Disruption Strikes</vt:lpstr>
      <vt:lpstr>Background to the Russo-Ukrainian War</vt:lpstr>
      <vt:lpstr>PowerPoint Presentation</vt:lpstr>
      <vt:lpstr>PowerPoint Presentation</vt:lpstr>
      <vt:lpstr>PowerPoint Presentation</vt:lpstr>
      <vt:lpstr>PowerPoint Presentation</vt:lpstr>
      <vt:lpstr>About the title…..</vt:lpstr>
      <vt:lpstr>The Design Process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Scott</dc:creator>
  <cp:lastModifiedBy>ADAM SCOTT</cp:lastModifiedBy>
  <cp:revision>3</cp:revision>
  <dcterms:created xsi:type="dcterms:W3CDTF">2025-07-17T10:39:51Z</dcterms:created>
  <dcterms:modified xsi:type="dcterms:W3CDTF">2025-10-15T17:06:37Z</dcterms:modified>
</cp:coreProperties>
</file>